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83" r:id="rId3"/>
    <p:sldId id="284" r:id="rId4"/>
    <p:sldId id="285" r:id="rId5"/>
    <p:sldId id="286" r:id="rId6"/>
    <p:sldId id="287" r:id="rId7"/>
    <p:sldId id="289" r:id="rId8"/>
    <p:sldId id="306" r:id="rId9"/>
    <p:sldId id="308" r:id="rId10"/>
    <p:sldId id="307" r:id="rId11"/>
    <p:sldId id="301" r:id="rId12"/>
    <p:sldId id="302" r:id="rId13"/>
    <p:sldId id="303" r:id="rId14"/>
    <p:sldId id="261" r:id="rId15"/>
    <p:sldId id="291" r:id="rId16"/>
    <p:sldId id="290" r:id="rId17"/>
    <p:sldId id="262" r:id="rId18"/>
    <p:sldId id="293" r:id="rId19"/>
    <p:sldId id="295" r:id="rId20"/>
    <p:sldId id="294" r:id="rId21"/>
    <p:sldId id="292" r:id="rId22"/>
    <p:sldId id="296" r:id="rId23"/>
    <p:sldId id="297" r:id="rId24"/>
    <p:sldId id="298" r:id="rId25"/>
    <p:sldId id="299" r:id="rId26"/>
    <p:sldId id="304" r:id="rId27"/>
    <p:sldId id="258" r:id="rId28"/>
    <p:sldId id="309" r:id="rId29"/>
    <p:sldId id="257" r:id="rId30"/>
    <p:sldId id="310" r:id="rId31"/>
    <p:sldId id="259" r:id="rId32"/>
    <p:sldId id="260" r:id="rId33"/>
    <p:sldId id="263" r:id="rId34"/>
    <p:sldId id="264" r:id="rId35"/>
    <p:sldId id="265" r:id="rId36"/>
    <p:sldId id="266" r:id="rId37"/>
    <p:sldId id="267" r:id="rId38"/>
    <p:sldId id="268" r:id="rId39"/>
    <p:sldId id="270" r:id="rId40"/>
    <p:sldId id="271" r:id="rId41"/>
    <p:sldId id="272" r:id="rId42"/>
    <p:sldId id="273" r:id="rId43"/>
    <p:sldId id="274" r:id="rId44"/>
    <p:sldId id="300" r:id="rId45"/>
    <p:sldId id="305" r:id="rId46"/>
    <p:sldId id="282" r:id="rId47"/>
    <p:sldId id="311"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71" autoAdjust="0"/>
    <p:restoredTop sz="94660"/>
  </p:normalViewPr>
  <p:slideViewPr>
    <p:cSldViewPr snapToGrid="0" snapToObjects="1">
      <p:cViewPr>
        <p:scale>
          <a:sx n="75" d="100"/>
          <a:sy n="75" d="100"/>
        </p:scale>
        <p:origin x="-1704" y="-123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sv-SE"/>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Tx</c:v>
                </c:pt>
                <c:pt idx="1">
                  <c:v>Rx</c:v>
                </c:pt>
                <c:pt idx="2">
                  <c:v>Accmeter</c:v>
                </c:pt>
                <c:pt idx="3">
                  <c:v>MCU</c:v>
                </c:pt>
              </c:strCache>
            </c:strRef>
          </c:cat>
          <c:val>
            <c:numRef>
              <c:f>Sheet1!$B$2:$B$5</c:f>
              <c:numCache>
                <c:formatCode>General</c:formatCode>
                <c:ptCount val="4"/>
                <c:pt idx="0">
                  <c:v>51</c:v>
                </c:pt>
                <c:pt idx="1">
                  <c:v>57</c:v>
                </c:pt>
                <c:pt idx="2">
                  <c:v>1</c:v>
                </c:pt>
                <c:pt idx="3">
                  <c:v>3</c:v>
                </c:pt>
              </c:numCache>
            </c:numRef>
          </c:val>
        </c:ser>
        <c:dLbls>
          <c:showLegendKey val="0"/>
          <c:showVal val="0"/>
          <c:showCatName val="0"/>
          <c:showSerName val="0"/>
          <c:showPercent val="0"/>
          <c:showBubbleSize val="0"/>
        </c:dLbls>
        <c:gapWidth val="150"/>
        <c:axId val="30275072"/>
        <c:axId val="30276608"/>
      </c:barChart>
      <c:catAx>
        <c:axId val="30275072"/>
        <c:scaling>
          <c:orientation val="minMax"/>
        </c:scaling>
        <c:delete val="0"/>
        <c:axPos val="b"/>
        <c:majorTickMark val="out"/>
        <c:minorTickMark val="none"/>
        <c:tickLblPos val="nextTo"/>
        <c:crossAx val="30276608"/>
        <c:crosses val="autoZero"/>
        <c:auto val="1"/>
        <c:lblAlgn val="ctr"/>
        <c:lblOffset val="100"/>
        <c:noMultiLvlLbl val="0"/>
      </c:catAx>
      <c:valAx>
        <c:axId val="30276608"/>
        <c:scaling>
          <c:orientation val="minMax"/>
        </c:scaling>
        <c:delete val="0"/>
        <c:axPos val="l"/>
        <c:majorGridlines/>
        <c:numFmt formatCode="General" sourceLinked="1"/>
        <c:majorTickMark val="out"/>
        <c:minorTickMark val="none"/>
        <c:tickLblPos val="nextTo"/>
        <c:crossAx val="30275072"/>
        <c:crosses val="autoZero"/>
        <c:crossBetween val="between"/>
      </c:valAx>
    </c:plotArea>
    <c:plotVisOnly val="1"/>
    <c:dispBlanksAs val="gap"/>
    <c:showDLblsOverMax val="0"/>
  </c:chart>
  <c:txPr>
    <a:bodyPr/>
    <a:lstStyle/>
    <a:p>
      <a:pPr>
        <a:defRPr sz="1800"/>
      </a:pPr>
      <a:endParaRPr lang="sv-SE"/>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5407BF-7CE6-5E46-8321-FC7DC56073D6}" type="datetimeFigureOut">
              <a:rPr lang="en-US" smtClean="0"/>
              <a:t>10/14/2013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7FC5FF-2D94-3444-AF15-282FB87026AB}" type="slidenum">
              <a:rPr lang="en-US" smtClean="0"/>
              <a:t>‹#›</a:t>
            </a:fld>
            <a:endParaRPr lang="en-US"/>
          </a:p>
        </p:txBody>
      </p:sp>
    </p:spTree>
    <p:extLst>
      <p:ext uri="{BB962C8B-B14F-4D97-AF65-F5344CB8AC3E}">
        <p14:creationId xmlns:p14="http://schemas.microsoft.com/office/powerpoint/2010/main" val="33002333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Maiden_voyage"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Maiden_voyag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Maiden_voyag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n.wikipedia.org/wiki/Maiden_voyag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 town, Royal</a:t>
            </a:r>
            <a:r>
              <a:rPr lang="en-US" baseline="0" dirty="0" smtClean="0"/>
              <a:t> Castle and parts of the city center</a:t>
            </a:r>
            <a:endParaRPr lang="en-US" dirty="0"/>
          </a:p>
        </p:txBody>
      </p:sp>
      <p:sp>
        <p:nvSpPr>
          <p:cNvPr id="4" name="Slide Number Placeholder 3"/>
          <p:cNvSpPr>
            <a:spLocks noGrp="1"/>
          </p:cNvSpPr>
          <p:nvPr>
            <p:ph type="sldNum" sz="quarter" idx="10"/>
          </p:nvPr>
        </p:nvSpPr>
        <p:spPr/>
        <p:txBody>
          <a:bodyPr/>
          <a:lstStyle/>
          <a:p>
            <a:fld id="{E766C7A1-A3F4-774B-ADB0-DFA7635448F1}" type="slidenum">
              <a:rPr lang="en-US" smtClean="0"/>
              <a:t>4</a:t>
            </a:fld>
            <a:endParaRPr lang="en-US"/>
          </a:p>
        </p:txBody>
      </p:sp>
    </p:spTree>
    <p:extLst>
      <p:ext uri="{BB962C8B-B14F-4D97-AF65-F5344CB8AC3E}">
        <p14:creationId xmlns:p14="http://schemas.microsoft.com/office/powerpoint/2010/main" val="1095859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baseline="0" dirty="0" smtClean="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14</a:t>
            </a:fld>
            <a:endParaRPr lang="sv-S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baseline="0" dirty="0" smtClean="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15</a:t>
            </a:fld>
            <a:endParaRPr lang="sv-S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endParaRPr lang="sv-SE" baseline="0" dirty="0" smtClean="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16</a:t>
            </a:fld>
            <a:endParaRPr lang="sv-S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endParaRPr lang="sv-SE" dirty="0" smtClean="0"/>
          </a:p>
          <a:p>
            <a:pPr defTabSz="844083">
              <a:defRPr/>
            </a:pPr>
            <a:r>
              <a:rPr lang="sv-SE" dirty="0" smtClean="0"/>
              <a:t>So</a:t>
            </a:r>
            <a:r>
              <a:rPr lang="sv-SE" baseline="0" dirty="0" smtClean="0"/>
              <a:t> </a:t>
            </a:r>
            <a:r>
              <a:rPr lang="sv-SE" baseline="0" dirty="0" err="1" smtClean="0"/>
              <a:t>result</a:t>
            </a:r>
            <a:r>
              <a:rPr lang="sv-SE" baseline="0" dirty="0" smtClean="0"/>
              <a:t> is this, all </a:t>
            </a:r>
            <a:r>
              <a:rPr lang="sv-SE" baseline="0" dirty="0" err="1" smtClean="0"/>
              <a:t>nodes</a:t>
            </a:r>
            <a:r>
              <a:rPr lang="sv-SE" baseline="0" dirty="0" smtClean="0"/>
              <a:t> in </a:t>
            </a:r>
            <a:r>
              <a:rPr lang="sv-SE" baseline="0" dirty="0" err="1" smtClean="0"/>
              <a:t>range</a:t>
            </a:r>
            <a:r>
              <a:rPr lang="sv-SE" baseline="0" dirty="0" smtClean="0"/>
              <a:t> of the </a:t>
            </a:r>
            <a:r>
              <a:rPr lang="sv-SE" baseline="0" dirty="0" err="1" smtClean="0"/>
              <a:t>sender</a:t>
            </a:r>
            <a:r>
              <a:rPr lang="sv-SE" baseline="0" dirty="0" smtClean="0"/>
              <a:t> is </a:t>
            </a:r>
            <a:r>
              <a:rPr lang="sv-SE" baseline="0" dirty="0" err="1" smtClean="0"/>
              <a:t>awakened</a:t>
            </a:r>
            <a:r>
              <a:rPr lang="sv-SE" baseline="0" dirty="0" smtClean="0"/>
              <a:t> to </a:t>
            </a:r>
            <a:r>
              <a:rPr lang="sv-SE" baseline="0" dirty="0" err="1" smtClean="0"/>
              <a:t>receive</a:t>
            </a:r>
            <a:r>
              <a:rPr lang="sv-SE" baseline="0" dirty="0" smtClean="0"/>
              <a:t> the </a:t>
            </a:r>
            <a:r>
              <a:rPr lang="sv-SE" baseline="0" dirty="0" err="1" smtClean="0"/>
              <a:t>message</a:t>
            </a:r>
            <a:r>
              <a:rPr lang="sv-SE" baseline="0" dirty="0" smtClean="0"/>
              <a:t>.</a:t>
            </a:r>
            <a:endParaRPr lang="sv-SE" dirty="0" smtClean="0"/>
          </a:p>
          <a:p>
            <a:pPr defTabSz="844083">
              <a:defRPr/>
            </a:pPr>
            <a:endParaRPr lang="sv-SE" sz="1100" dirty="0">
              <a:solidFill>
                <a:schemeClr val="tx1">
                  <a:lumMod val="85000"/>
                  <a:lumOff val="15000"/>
                </a:schemeClr>
              </a:solidFill>
            </a:endParaRP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17</a:t>
            </a:fld>
            <a:endParaRPr lang="sv-S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endParaRPr lang="sv-SE" dirty="0" smtClean="0"/>
          </a:p>
          <a:p>
            <a:pPr defTabSz="844083">
              <a:defRPr/>
            </a:pPr>
            <a:r>
              <a:rPr lang="sv-SE" dirty="0" smtClean="0"/>
              <a:t>So</a:t>
            </a:r>
            <a:r>
              <a:rPr lang="sv-SE" baseline="0" dirty="0" smtClean="0"/>
              <a:t> </a:t>
            </a:r>
            <a:r>
              <a:rPr lang="sv-SE" baseline="0" dirty="0" err="1" smtClean="0"/>
              <a:t>result</a:t>
            </a:r>
            <a:r>
              <a:rPr lang="sv-SE" baseline="0" dirty="0" smtClean="0"/>
              <a:t> is this, all </a:t>
            </a:r>
            <a:r>
              <a:rPr lang="sv-SE" baseline="0" dirty="0" err="1" smtClean="0"/>
              <a:t>nodes</a:t>
            </a:r>
            <a:r>
              <a:rPr lang="sv-SE" baseline="0" dirty="0" smtClean="0"/>
              <a:t> in </a:t>
            </a:r>
            <a:r>
              <a:rPr lang="sv-SE" baseline="0" dirty="0" err="1" smtClean="0"/>
              <a:t>range</a:t>
            </a:r>
            <a:r>
              <a:rPr lang="sv-SE" baseline="0" dirty="0" smtClean="0"/>
              <a:t> of the </a:t>
            </a:r>
            <a:r>
              <a:rPr lang="sv-SE" baseline="0" dirty="0" err="1" smtClean="0"/>
              <a:t>sender</a:t>
            </a:r>
            <a:r>
              <a:rPr lang="sv-SE" baseline="0" dirty="0" smtClean="0"/>
              <a:t> is </a:t>
            </a:r>
            <a:r>
              <a:rPr lang="sv-SE" baseline="0" dirty="0" err="1" smtClean="0"/>
              <a:t>awakened</a:t>
            </a:r>
            <a:r>
              <a:rPr lang="sv-SE" baseline="0" dirty="0" smtClean="0"/>
              <a:t> to </a:t>
            </a:r>
            <a:r>
              <a:rPr lang="sv-SE" baseline="0" dirty="0" err="1" smtClean="0"/>
              <a:t>receive</a:t>
            </a:r>
            <a:r>
              <a:rPr lang="sv-SE" baseline="0" dirty="0" smtClean="0"/>
              <a:t> the </a:t>
            </a:r>
            <a:r>
              <a:rPr lang="sv-SE" baseline="0" dirty="0" err="1" smtClean="0"/>
              <a:t>message</a:t>
            </a:r>
            <a:r>
              <a:rPr lang="sv-SE" baseline="0" dirty="0" smtClean="0"/>
              <a:t>.</a:t>
            </a:r>
            <a:endParaRPr lang="sv-SE" dirty="0" smtClean="0"/>
          </a:p>
          <a:p>
            <a:pPr defTabSz="844083">
              <a:defRPr/>
            </a:pPr>
            <a:endParaRPr lang="sv-SE" sz="1100" dirty="0">
              <a:solidFill>
                <a:schemeClr val="tx1">
                  <a:lumMod val="85000"/>
                  <a:lumOff val="15000"/>
                </a:schemeClr>
              </a:solidFill>
            </a:endParaRP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18</a:t>
            </a:fld>
            <a:endParaRPr lang="sv-SE"/>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endParaRPr lang="sv-SE" dirty="0" smtClean="0"/>
          </a:p>
          <a:p>
            <a:pPr defTabSz="844083">
              <a:defRPr/>
            </a:pPr>
            <a:r>
              <a:rPr lang="sv-SE" dirty="0" smtClean="0"/>
              <a:t>So</a:t>
            </a:r>
            <a:r>
              <a:rPr lang="sv-SE" baseline="0" dirty="0" smtClean="0"/>
              <a:t> </a:t>
            </a:r>
            <a:r>
              <a:rPr lang="sv-SE" baseline="0" dirty="0" err="1" smtClean="0"/>
              <a:t>result</a:t>
            </a:r>
            <a:r>
              <a:rPr lang="sv-SE" baseline="0" dirty="0" smtClean="0"/>
              <a:t> is this, all </a:t>
            </a:r>
            <a:r>
              <a:rPr lang="sv-SE" baseline="0" dirty="0" err="1" smtClean="0"/>
              <a:t>nodes</a:t>
            </a:r>
            <a:r>
              <a:rPr lang="sv-SE" baseline="0" dirty="0" smtClean="0"/>
              <a:t> in </a:t>
            </a:r>
            <a:r>
              <a:rPr lang="sv-SE" baseline="0" dirty="0" err="1" smtClean="0"/>
              <a:t>range</a:t>
            </a:r>
            <a:r>
              <a:rPr lang="sv-SE" baseline="0" dirty="0" smtClean="0"/>
              <a:t> of the </a:t>
            </a:r>
            <a:r>
              <a:rPr lang="sv-SE" baseline="0" dirty="0" err="1" smtClean="0"/>
              <a:t>sender</a:t>
            </a:r>
            <a:r>
              <a:rPr lang="sv-SE" baseline="0" dirty="0" smtClean="0"/>
              <a:t> is </a:t>
            </a:r>
            <a:r>
              <a:rPr lang="sv-SE" baseline="0" dirty="0" err="1" smtClean="0"/>
              <a:t>awakened</a:t>
            </a:r>
            <a:r>
              <a:rPr lang="sv-SE" baseline="0" dirty="0" smtClean="0"/>
              <a:t> to </a:t>
            </a:r>
            <a:r>
              <a:rPr lang="sv-SE" baseline="0" dirty="0" err="1" smtClean="0"/>
              <a:t>receive</a:t>
            </a:r>
            <a:r>
              <a:rPr lang="sv-SE" baseline="0" dirty="0" smtClean="0"/>
              <a:t> the </a:t>
            </a:r>
            <a:r>
              <a:rPr lang="sv-SE" baseline="0" dirty="0" err="1" smtClean="0"/>
              <a:t>message</a:t>
            </a:r>
            <a:r>
              <a:rPr lang="sv-SE" baseline="0" dirty="0" smtClean="0"/>
              <a:t>.</a:t>
            </a:r>
            <a:endParaRPr lang="sv-SE" dirty="0" smtClean="0"/>
          </a:p>
          <a:p>
            <a:pPr defTabSz="844083">
              <a:defRPr/>
            </a:pPr>
            <a:endParaRPr lang="sv-SE" sz="1100" dirty="0">
              <a:solidFill>
                <a:schemeClr val="tx1">
                  <a:lumMod val="85000"/>
                  <a:lumOff val="15000"/>
                </a:schemeClr>
              </a:solidFill>
            </a:endParaRP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19</a:t>
            </a:fld>
            <a:endParaRPr lang="sv-SE"/>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endParaRPr lang="sv-SE" dirty="0" smtClean="0"/>
          </a:p>
          <a:p>
            <a:pPr defTabSz="844083">
              <a:defRPr/>
            </a:pPr>
            <a:r>
              <a:rPr lang="sv-SE" dirty="0" smtClean="0"/>
              <a:t>So</a:t>
            </a:r>
            <a:r>
              <a:rPr lang="sv-SE" baseline="0" dirty="0" smtClean="0"/>
              <a:t> </a:t>
            </a:r>
            <a:r>
              <a:rPr lang="sv-SE" baseline="0" dirty="0" err="1" smtClean="0"/>
              <a:t>result</a:t>
            </a:r>
            <a:r>
              <a:rPr lang="sv-SE" baseline="0" dirty="0" smtClean="0"/>
              <a:t> is this, all </a:t>
            </a:r>
            <a:r>
              <a:rPr lang="sv-SE" baseline="0" dirty="0" err="1" smtClean="0"/>
              <a:t>nodes</a:t>
            </a:r>
            <a:r>
              <a:rPr lang="sv-SE" baseline="0" dirty="0" smtClean="0"/>
              <a:t> in </a:t>
            </a:r>
            <a:r>
              <a:rPr lang="sv-SE" baseline="0" dirty="0" err="1" smtClean="0"/>
              <a:t>range</a:t>
            </a:r>
            <a:r>
              <a:rPr lang="sv-SE" baseline="0" dirty="0" smtClean="0"/>
              <a:t> of the </a:t>
            </a:r>
            <a:r>
              <a:rPr lang="sv-SE" baseline="0" dirty="0" err="1" smtClean="0"/>
              <a:t>sender</a:t>
            </a:r>
            <a:r>
              <a:rPr lang="sv-SE" baseline="0" dirty="0" smtClean="0"/>
              <a:t> is </a:t>
            </a:r>
            <a:r>
              <a:rPr lang="sv-SE" baseline="0" dirty="0" err="1" smtClean="0"/>
              <a:t>awakened</a:t>
            </a:r>
            <a:r>
              <a:rPr lang="sv-SE" baseline="0" dirty="0" smtClean="0"/>
              <a:t> to </a:t>
            </a:r>
            <a:r>
              <a:rPr lang="sv-SE" baseline="0" dirty="0" err="1" smtClean="0"/>
              <a:t>receive</a:t>
            </a:r>
            <a:r>
              <a:rPr lang="sv-SE" baseline="0" dirty="0" smtClean="0"/>
              <a:t> the </a:t>
            </a:r>
            <a:r>
              <a:rPr lang="sv-SE" baseline="0" dirty="0" err="1" smtClean="0"/>
              <a:t>message</a:t>
            </a:r>
            <a:r>
              <a:rPr lang="sv-SE" baseline="0" dirty="0" smtClean="0"/>
              <a:t>.</a:t>
            </a:r>
            <a:endParaRPr lang="sv-SE" dirty="0" smtClean="0"/>
          </a:p>
          <a:p>
            <a:pPr defTabSz="844083">
              <a:defRPr/>
            </a:pPr>
            <a:endParaRPr lang="sv-SE" sz="1100" dirty="0">
              <a:solidFill>
                <a:schemeClr val="tx1">
                  <a:lumMod val="85000"/>
                  <a:lumOff val="15000"/>
                </a:schemeClr>
              </a:solidFill>
            </a:endParaRP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20</a:t>
            </a:fld>
            <a:endParaRPr lang="sv-SE"/>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endParaRPr lang="sv-SE" dirty="0" smtClean="0"/>
          </a:p>
          <a:p>
            <a:pPr defTabSz="844083">
              <a:defRPr/>
            </a:pPr>
            <a:r>
              <a:rPr lang="sv-SE" dirty="0" smtClean="0"/>
              <a:t>So</a:t>
            </a:r>
            <a:r>
              <a:rPr lang="sv-SE" baseline="0" dirty="0" smtClean="0"/>
              <a:t> </a:t>
            </a:r>
            <a:r>
              <a:rPr lang="sv-SE" baseline="0" dirty="0" err="1" smtClean="0"/>
              <a:t>result</a:t>
            </a:r>
            <a:r>
              <a:rPr lang="sv-SE" baseline="0" dirty="0" smtClean="0"/>
              <a:t> is this, all </a:t>
            </a:r>
            <a:r>
              <a:rPr lang="sv-SE" baseline="0" dirty="0" err="1" smtClean="0"/>
              <a:t>nodes</a:t>
            </a:r>
            <a:r>
              <a:rPr lang="sv-SE" baseline="0" dirty="0" smtClean="0"/>
              <a:t> in </a:t>
            </a:r>
            <a:r>
              <a:rPr lang="sv-SE" baseline="0" dirty="0" err="1" smtClean="0"/>
              <a:t>range</a:t>
            </a:r>
            <a:r>
              <a:rPr lang="sv-SE" baseline="0" dirty="0" smtClean="0"/>
              <a:t> of the </a:t>
            </a:r>
            <a:r>
              <a:rPr lang="sv-SE" baseline="0" dirty="0" err="1" smtClean="0"/>
              <a:t>sender</a:t>
            </a:r>
            <a:r>
              <a:rPr lang="sv-SE" baseline="0" dirty="0" smtClean="0"/>
              <a:t> is </a:t>
            </a:r>
            <a:r>
              <a:rPr lang="sv-SE" baseline="0" dirty="0" err="1" smtClean="0"/>
              <a:t>awakened</a:t>
            </a:r>
            <a:r>
              <a:rPr lang="sv-SE" baseline="0" dirty="0" smtClean="0"/>
              <a:t> to </a:t>
            </a:r>
            <a:r>
              <a:rPr lang="sv-SE" baseline="0" dirty="0" err="1" smtClean="0"/>
              <a:t>receive</a:t>
            </a:r>
            <a:r>
              <a:rPr lang="sv-SE" baseline="0" dirty="0" smtClean="0"/>
              <a:t> the </a:t>
            </a:r>
            <a:r>
              <a:rPr lang="sv-SE" baseline="0" dirty="0" err="1" smtClean="0"/>
              <a:t>message</a:t>
            </a:r>
            <a:r>
              <a:rPr lang="sv-SE" baseline="0" dirty="0" smtClean="0"/>
              <a:t>.</a:t>
            </a:r>
            <a:endParaRPr lang="sv-SE" dirty="0" smtClean="0"/>
          </a:p>
          <a:p>
            <a:pPr defTabSz="844083">
              <a:defRPr/>
            </a:pPr>
            <a:endParaRPr lang="sv-SE" sz="1100" dirty="0">
              <a:solidFill>
                <a:schemeClr val="tx1">
                  <a:lumMod val="85000"/>
                  <a:lumOff val="15000"/>
                </a:schemeClr>
              </a:solidFill>
            </a:endParaRP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21</a:t>
            </a:fld>
            <a:endParaRPr lang="sv-SE"/>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endParaRPr lang="sv-SE" dirty="0" smtClean="0"/>
          </a:p>
          <a:p>
            <a:pPr defTabSz="844083">
              <a:defRPr/>
            </a:pPr>
            <a:r>
              <a:rPr lang="sv-SE" dirty="0" smtClean="0"/>
              <a:t>So</a:t>
            </a:r>
            <a:r>
              <a:rPr lang="sv-SE" baseline="0" dirty="0" smtClean="0"/>
              <a:t> </a:t>
            </a:r>
            <a:r>
              <a:rPr lang="sv-SE" baseline="0" dirty="0" err="1" smtClean="0"/>
              <a:t>result</a:t>
            </a:r>
            <a:r>
              <a:rPr lang="sv-SE" baseline="0" dirty="0" smtClean="0"/>
              <a:t> is this, all </a:t>
            </a:r>
            <a:r>
              <a:rPr lang="sv-SE" baseline="0" dirty="0" err="1" smtClean="0"/>
              <a:t>nodes</a:t>
            </a:r>
            <a:r>
              <a:rPr lang="sv-SE" baseline="0" dirty="0" smtClean="0"/>
              <a:t> in </a:t>
            </a:r>
            <a:r>
              <a:rPr lang="sv-SE" baseline="0" dirty="0" err="1" smtClean="0"/>
              <a:t>range</a:t>
            </a:r>
            <a:r>
              <a:rPr lang="sv-SE" baseline="0" dirty="0" smtClean="0"/>
              <a:t> of the </a:t>
            </a:r>
            <a:r>
              <a:rPr lang="sv-SE" baseline="0" dirty="0" err="1" smtClean="0"/>
              <a:t>sender</a:t>
            </a:r>
            <a:r>
              <a:rPr lang="sv-SE" baseline="0" dirty="0" smtClean="0"/>
              <a:t> is </a:t>
            </a:r>
            <a:r>
              <a:rPr lang="sv-SE" baseline="0" dirty="0" err="1" smtClean="0"/>
              <a:t>awakened</a:t>
            </a:r>
            <a:r>
              <a:rPr lang="sv-SE" baseline="0" dirty="0" smtClean="0"/>
              <a:t> to </a:t>
            </a:r>
            <a:r>
              <a:rPr lang="sv-SE" baseline="0" dirty="0" err="1" smtClean="0"/>
              <a:t>receive</a:t>
            </a:r>
            <a:r>
              <a:rPr lang="sv-SE" baseline="0" dirty="0" smtClean="0"/>
              <a:t> the </a:t>
            </a:r>
            <a:r>
              <a:rPr lang="sv-SE" baseline="0" dirty="0" err="1" smtClean="0"/>
              <a:t>message</a:t>
            </a:r>
            <a:r>
              <a:rPr lang="sv-SE" baseline="0" dirty="0" smtClean="0"/>
              <a:t>.</a:t>
            </a:r>
            <a:endParaRPr lang="sv-SE" dirty="0" smtClean="0"/>
          </a:p>
          <a:p>
            <a:pPr defTabSz="844083">
              <a:defRPr/>
            </a:pPr>
            <a:endParaRPr lang="sv-SE" sz="1100" dirty="0">
              <a:solidFill>
                <a:schemeClr val="tx1">
                  <a:lumMod val="85000"/>
                  <a:lumOff val="15000"/>
                </a:schemeClr>
              </a:solidFill>
            </a:endParaRP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22</a:t>
            </a:fld>
            <a:endParaRPr lang="sv-S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endParaRPr lang="sv-SE" dirty="0" smtClean="0"/>
          </a:p>
          <a:p>
            <a:pPr defTabSz="844083">
              <a:defRPr/>
            </a:pPr>
            <a:r>
              <a:rPr lang="sv-SE" dirty="0" smtClean="0"/>
              <a:t>So</a:t>
            </a:r>
            <a:r>
              <a:rPr lang="sv-SE" baseline="0" dirty="0" smtClean="0"/>
              <a:t> </a:t>
            </a:r>
            <a:r>
              <a:rPr lang="sv-SE" baseline="0" dirty="0" err="1" smtClean="0"/>
              <a:t>result</a:t>
            </a:r>
            <a:r>
              <a:rPr lang="sv-SE" baseline="0" dirty="0" smtClean="0"/>
              <a:t> is this, all </a:t>
            </a:r>
            <a:r>
              <a:rPr lang="sv-SE" baseline="0" dirty="0" err="1" smtClean="0"/>
              <a:t>nodes</a:t>
            </a:r>
            <a:r>
              <a:rPr lang="sv-SE" baseline="0" dirty="0" smtClean="0"/>
              <a:t> in </a:t>
            </a:r>
            <a:r>
              <a:rPr lang="sv-SE" baseline="0" dirty="0" err="1" smtClean="0"/>
              <a:t>range</a:t>
            </a:r>
            <a:r>
              <a:rPr lang="sv-SE" baseline="0" dirty="0" smtClean="0"/>
              <a:t> of the </a:t>
            </a:r>
            <a:r>
              <a:rPr lang="sv-SE" baseline="0" dirty="0" err="1" smtClean="0"/>
              <a:t>sender</a:t>
            </a:r>
            <a:r>
              <a:rPr lang="sv-SE" baseline="0" dirty="0" smtClean="0"/>
              <a:t> is </a:t>
            </a:r>
            <a:r>
              <a:rPr lang="sv-SE" baseline="0" dirty="0" err="1" smtClean="0"/>
              <a:t>awakened</a:t>
            </a:r>
            <a:r>
              <a:rPr lang="sv-SE" baseline="0" dirty="0" smtClean="0"/>
              <a:t> to </a:t>
            </a:r>
            <a:r>
              <a:rPr lang="sv-SE" baseline="0" dirty="0" err="1" smtClean="0"/>
              <a:t>receive</a:t>
            </a:r>
            <a:r>
              <a:rPr lang="sv-SE" baseline="0" dirty="0" smtClean="0"/>
              <a:t> the </a:t>
            </a:r>
            <a:r>
              <a:rPr lang="sv-SE" baseline="0" dirty="0" err="1" smtClean="0"/>
              <a:t>message</a:t>
            </a:r>
            <a:r>
              <a:rPr lang="sv-SE" baseline="0" dirty="0" smtClean="0"/>
              <a:t>.</a:t>
            </a:r>
            <a:endParaRPr lang="sv-SE" dirty="0" smtClean="0"/>
          </a:p>
          <a:p>
            <a:pPr defTabSz="844083">
              <a:defRPr/>
            </a:pPr>
            <a:endParaRPr lang="sv-SE" sz="1100" dirty="0">
              <a:solidFill>
                <a:schemeClr val="tx1">
                  <a:lumMod val="85000"/>
                  <a:lumOff val="15000"/>
                </a:schemeClr>
              </a:solidFill>
            </a:endParaRP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23</a:t>
            </a:fld>
            <a:endParaRPr lang="sv-S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polar</a:t>
            </a:r>
            <a:r>
              <a:rPr lang="en-US" baseline="0" dirty="0" smtClean="0"/>
              <a:t> bears on our streets</a:t>
            </a:r>
            <a:endParaRPr lang="en-US" dirty="0"/>
          </a:p>
        </p:txBody>
      </p:sp>
      <p:sp>
        <p:nvSpPr>
          <p:cNvPr id="4" name="Slide Number Placeholder 3"/>
          <p:cNvSpPr>
            <a:spLocks noGrp="1"/>
          </p:cNvSpPr>
          <p:nvPr>
            <p:ph type="sldNum" sz="quarter" idx="10"/>
          </p:nvPr>
        </p:nvSpPr>
        <p:spPr/>
        <p:txBody>
          <a:bodyPr/>
          <a:lstStyle/>
          <a:p>
            <a:fld id="{E766C7A1-A3F4-774B-ADB0-DFA7635448F1}" type="slidenum">
              <a:rPr lang="en-US" smtClean="0"/>
              <a:t>6</a:t>
            </a:fld>
            <a:endParaRPr lang="en-US"/>
          </a:p>
        </p:txBody>
      </p:sp>
    </p:spTree>
    <p:extLst>
      <p:ext uri="{BB962C8B-B14F-4D97-AF65-F5344CB8AC3E}">
        <p14:creationId xmlns:p14="http://schemas.microsoft.com/office/powerpoint/2010/main" val="532486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endParaRPr lang="sv-SE" dirty="0" smtClean="0"/>
          </a:p>
          <a:p>
            <a:pPr defTabSz="844083">
              <a:defRPr/>
            </a:pPr>
            <a:r>
              <a:rPr lang="sv-SE" dirty="0" smtClean="0"/>
              <a:t>So</a:t>
            </a:r>
            <a:r>
              <a:rPr lang="sv-SE" baseline="0" dirty="0" smtClean="0"/>
              <a:t> </a:t>
            </a:r>
            <a:r>
              <a:rPr lang="sv-SE" baseline="0" dirty="0" err="1" smtClean="0"/>
              <a:t>result</a:t>
            </a:r>
            <a:r>
              <a:rPr lang="sv-SE" baseline="0" dirty="0" smtClean="0"/>
              <a:t> is this, all </a:t>
            </a:r>
            <a:r>
              <a:rPr lang="sv-SE" baseline="0" dirty="0" err="1" smtClean="0"/>
              <a:t>nodes</a:t>
            </a:r>
            <a:r>
              <a:rPr lang="sv-SE" baseline="0" dirty="0" smtClean="0"/>
              <a:t> in </a:t>
            </a:r>
            <a:r>
              <a:rPr lang="sv-SE" baseline="0" dirty="0" err="1" smtClean="0"/>
              <a:t>range</a:t>
            </a:r>
            <a:r>
              <a:rPr lang="sv-SE" baseline="0" dirty="0" smtClean="0"/>
              <a:t> of the </a:t>
            </a:r>
            <a:r>
              <a:rPr lang="sv-SE" baseline="0" dirty="0" err="1" smtClean="0"/>
              <a:t>sender</a:t>
            </a:r>
            <a:r>
              <a:rPr lang="sv-SE" baseline="0" dirty="0" smtClean="0"/>
              <a:t> is </a:t>
            </a:r>
            <a:r>
              <a:rPr lang="sv-SE" baseline="0" dirty="0" err="1" smtClean="0"/>
              <a:t>awakened</a:t>
            </a:r>
            <a:r>
              <a:rPr lang="sv-SE" baseline="0" dirty="0" smtClean="0"/>
              <a:t> to </a:t>
            </a:r>
            <a:r>
              <a:rPr lang="sv-SE" baseline="0" dirty="0" err="1" smtClean="0"/>
              <a:t>receive</a:t>
            </a:r>
            <a:r>
              <a:rPr lang="sv-SE" baseline="0" dirty="0" smtClean="0"/>
              <a:t> the </a:t>
            </a:r>
            <a:r>
              <a:rPr lang="sv-SE" baseline="0" dirty="0" err="1" smtClean="0"/>
              <a:t>message</a:t>
            </a:r>
            <a:r>
              <a:rPr lang="sv-SE" baseline="0" dirty="0" smtClean="0"/>
              <a:t>.</a:t>
            </a:r>
            <a:endParaRPr lang="sv-SE" dirty="0" smtClean="0"/>
          </a:p>
          <a:p>
            <a:pPr defTabSz="844083">
              <a:defRPr/>
            </a:pPr>
            <a:endParaRPr lang="sv-SE" sz="1100" dirty="0">
              <a:solidFill>
                <a:schemeClr val="tx1">
                  <a:lumMod val="85000"/>
                  <a:lumOff val="15000"/>
                </a:schemeClr>
              </a:solidFill>
            </a:endParaRP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24</a:t>
            </a:fld>
            <a:endParaRPr lang="sv-SE"/>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endParaRPr lang="sv-SE" dirty="0" smtClean="0"/>
          </a:p>
          <a:p>
            <a:pPr defTabSz="844083">
              <a:defRPr/>
            </a:pPr>
            <a:r>
              <a:rPr lang="sv-SE" dirty="0" smtClean="0"/>
              <a:t>So</a:t>
            </a:r>
            <a:r>
              <a:rPr lang="sv-SE" baseline="0" dirty="0" smtClean="0"/>
              <a:t> </a:t>
            </a:r>
            <a:r>
              <a:rPr lang="sv-SE" baseline="0" dirty="0" err="1" smtClean="0"/>
              <a:t>result</a:t>
            </a:r>
            <a:r>
              <a:rPr lang="sv-SE" baseline="0" dirty="0" smtClean="0"/>
              <a:t> is this, all </a:t>
            </a:r>
            <a:r>
              <a:rPr lang="sv-SE" baseline="0" dirty="0" err="1" smtClean="0"/>
              <a:t>nodes</a:t>
            </a:r>
            <a:r>
              <a:rPr lang="sv-SE" baseline="0" dirty="0" smtClean="0"/>
              <a:t> in </a:t>
            </a:r>
            <a:r>
              <a:rPr lang="sv-SE" baseline="0" dirty="0" err="1" smtClean="0"/>
              <a:t>range</a:t>
            </a:r>
            <a:r>
              <a:rPr lang="sv-SE" baseline="0" dirty="0" smtClean="0"/>
              <a:t> of the </a:t>
            </a:r>
            <a:r>
              <a:rPr lang="sv-SE" baseline="0" dirty="0" err="1" smtClean="0"/>
              <a:t>sender</a:t>
            </a:r>
            <a:r>
              <a:rPr lang="sv-SE" baseline="0" dirty="0" smtClean="0"/>
              <a:t> is </a:t>
            </a:r>
            <a:r>
              <a:rPr lang="sv-SE" baseline="0" dirty="0" err="1" smtClean="0"/>
              <a:t>awakened</a:t>
            </a:r>
            <a:r>
              <a:rPr lang="sv-SE" baseline="0" dirty="0" smtClean="0"/>
              <a:t> to </a:t>
            </a:r>
            <a:r>
              <a:rPr lang="sv-SE" baseline="0" dirty="0" err="1" smtClean="0"/>
              <a:t>receive</a:t>
            </a:r>
            <a:r>
              <a:rPr lang="sv-SE" baseline="0" dirty="0" smtClean="0"/>
              <a:t> the </a:t>
            </a:r>
            <a:r>
              <a:rPr lang="sv-SE" baseline="0" dirty="0" err="1" smtClean="0"/>
              <a:t>message</a:t>
            </a:r>
            <a:r>
              <a:rPr lang="sv-SE" baseline="0" dirty="0" smtClean="0"/>
              <a:t>.</a:t>
            </a:r>
            <a:endParaRPr lang="sv-SE" dirty="0" smtClean="0"/>
          </a:p>
          <a:p>
            <a:pPr defTabSz="844083">
              <a:defRPr/>
            </a:pPr>
            <a:endParaRPr lang="sv-SE" sz="1100" dirty="0">
              <a:solidFill>
                <a:schemeClr val="tx1">
                  <a:lumMod val="85000"/>
                  <a:lumOff val="15000"/>
                </a:schemeClr>
              </a:solidFill>
            </a:endParaRP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25</a:t>
            </a:fld>
            <a:endParaRPr lang="sv-SE"/>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endParaRPr lang="sv-SE" dirty="0" smtClean="0"/>
          </a:p>
          <a:p>
            <a:pPr defTabSz="844083">
              <a:defRPr/>
            </a:pPr>
            <a:r>
              <a:rPr lang="sv-SE" dirty="0" smtClean="0"/>
              <a:t>So</a:t>
            </a:r>
            <a:r>
              <a:rPr lang="sv-SE" baseline="0" dirty="0" smtClean="0"/>
              <a:t> </a:t>
            </a:r>
            <a:r>
              <a:rPr lang="sv-SE" baseline="0" dirty="0" err="1" smtClean="0"/>
              <a:t>result</a:t>
            </a:r>
            <a:r>
              <a:rPr lang="sv-SE" baseline="0" dirty="0" smtClean="0"/>
              <a:t> is this, all </a:t>
            </a:r>
            <a:r>
              <a:rPr lang="sv-SE" baseline="0" dirty="0" err="1" smtClean="0"/>
              <a:t>nodes</a:t>
            </a:r>
            <a:r>
              <a:rPr lang="sv-SE" baseline="0" dirty="0" smtClean="0"/>
              <a:t> in </a:t>
            </a:r>
            <a:r>
              <a:rPr lang="sv-SE" baseline="0" dirty="0" err="1" smtClean="0"/>
              <a:t>range</a:t>
            </a:r>
            <a:r>
              <a:rPr lang="sv-SE" baseline="0" dirty="0" smtClean="0"/>
              <a:t> of the </a:t>
            </a:r>
            <a:r>
              <a:rPr lang="sv-SE" baseline="0" dirty="0" err="1" smtClean="0"/>
              <a:t>sender</a:t>
            </a:r>
            <a:r>
              <a:rPr lang="sv-SE" baseline="0" dirty="0" smtClean="0"/>
              <a:t> is </a:t>
            </a:r>
            <a:r>
              <a:rPr lang="sv-SE" baseline="0" dirty="0" err="1" smtClean="0"/>
              <a:t>awakened</a:t>
            </a:r>
            <a:r>
              <a:rPr lang="sv-SE" baseline="0" dirty="0" smtClean="0"/>
              <a:t> to </a:t>
            </a:r>
            <a:r>
              <a:rPr lang="sv-SE" baseline="0" dirty="0" err="1" smtClean="0"/>
              <a:t>receive</a:t>
            </a:r>
            <a:r>
              <a:rPr lang="sv-SE" baseline="0" dirty="0" smtClean="0"/>
              <a:t> the </a:t>
            </a:r>
            <a:r>
              <a:rPr lang="sv-SE" baseline="0" dirty="0" err="1" smtClean="0"/>
              <a:t>message</a:t>
            </a:r>
            <a:r>
              <a:rPr lang="sv-SE" baseline="0" dirty="0" smtClean="0"/>
              <a:t>.</a:t>
            </a:r>
            <a:endParaRPr lang="sv-SE" dirty="0" smtClean="0"/>
          </a:p>
          <a:p>
            <a:pPr defTabSz="844083">
              <a:defRPr/>
            </a:pPr>
            <a:endParaRPr lang="sv-SE" sz="1100" dirty="0">
              <a:solidFill>
                <a:schemeClr val="tx1">
                  <a:lumMod val="85000"/>
                  <a:lumOff val="15000"/>
                </a:schemeClr>
              </a:solidFill>
            </a:endParaRP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26</a:t>
            </a:fld>
            <a:endParaRPr lang="sv-SE"/>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r>
              <a:rPr lang="en-US" sz="1100" dirty="0"/>
              <a:t>The system consists of mobile devices, the </a:t>
            </a:r>
            <a:r>
              <a:rPr lang="en-US" sz="1100" dirty="0" err="1"/>
              <a:t>Legas</a:t>
            </a:r>
            <a:r>
              <a:rPr lang="en-US" sz="1100" dirty="0"/>
              <a:t>, and static infrastructure nodes. Each person carries a </a:t>
            </a:r>
            <a:r>
              <a:rPr lang="en-US" sz="1100" dirty="0" err="1"/>
              <a:t>Lega</a:t>
            </a:r>
            <a:r>
              <a:rPr lang="en-US" sz="1100" dirty="0"/>
              <a:t> and by touching and moving it creates an impression that shared with the friends. This sensor data is then transmitted to and stored in the infrastructure node closest to that particular position. When another user later passes by, the trace will be sent to that </a:t>
            </a:r>
            <a:r>
              <a:rPr lang="en-US" sz="1100" dirty="0" err="1"/>
              <a:t>Lega</a:t>
            </a:r>
            <a:r>
              <a:rPr lang="en-US" sz="1100" dirty="0"/>
              <a:t> and played back with vibrations and light.</a:t>
            </a:r>
            <a:endParaRPr lang="sv-SE" sz="1100" dirty="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27</a:t>
            </a:fld>
            <a:endParaRPr lang="sv-SE"/>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r>
              <a:rPr lang="en-US" sz="1100" dirty="0"/>
              <a:t>The system consists of mobile devices, the </a:t>
            </a:r>
            <a:r>
              <a:rPr lang="en-US" sz="1100" dirty="0" err="1"/>
              <a:t>Legas</a:t>
            </a:r>
            <a:r>
              <a:rPr lang="en-US" sz="1100" dirty="0"/>
              <a:t>, and static infrastructure nodes. Each person carries a </a:t>
            </a:r>
            <a:r>
              <a:rPr lang="en-US" sz="1100" dirty="0" err="1"/>
              <a:t>Lega</a:t>
            </a:r>
            <a:r>
              <a:rPr lang="en-US" sz="1100" dirty="0"/>
              <a:t> and by touching and moving it creates an impression that shared with the friends. This sensor data is then transmitted to and stored in the infrastructure node closest to that particular position. When another user later passes by, the trace will be sent to that </a:t>
            </a:r>
            <a:r>
              <a:rPr lang="en-US" sz="1100" dirty="0" err="1"/>
              <a:t>Lega</a:t>
            </a:r>
            <a:r>
              <a:rPr lang="en-US" sz="1100" dirty="0"/>
              <a:t> and played back with vibrations and light.</a:t>
            </a:r>
            <a:endParaRPr lang="sv-SE" sz="1100" dirty="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28</a:t>
            </a:fld>
            <a:endParaRPr lang="sv-SE"/>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endParaRPr lang="sv-SE" sz="1100" dirty="0">
              <a:solidFill>
                <a:schemeClr val="tx1">
                  <a:lumMod val="85000"/>
                  <a:lumOff val="15000"/>
                </a:schemeClr>
              </a:solidFill>
            </a:endParaRPr>
          </a:p>
          <a:p>
            <a:pPr defTabSz="844083">
              <a:defRPr/>
            </a:pPr>
            <a:r>
              <a:rPr lang="sv-SE" sz="1100" dirty="0">
                <a:solidFill>
                  <a:schemeClr val="tx1">
                    <a:lumMod val="85000"/>
                    <a:lumOff val="15000"/>
                  </a:schemeClr>
                </a:solidFill>
              </a:rPr>
              <a:t>In the </a:t>
            </a:r>
            <a:r>
              <a:rPr lang="sv-SE" sz="1100" dirty="0" err="1">
                <a:solidFill>
                  <a:schemeClr val="tx1">
                    <a:lumMod val="85000"/>
                    <a:lumOff val="15000"/>
                  </a:schemeClr>
                </a:solidFill>
              </a:rPr>
              <a:t>Supple</a:t>
            </a:r>
            <a:r>
              <a:rPr lang="sv-SE" sz="1100" dirty="0">
                <a:solidFill>
                  <a:schemeClr val="tx1">
                    <a:lumMod val="85000"/>
                    <a:lumOff val="15000"/>
                  </a:schemeClr>
                </a:solidFill>
              </a:rPr>
              <a:t> </a:t>
            </a:r>
            <a:r>
              <a:rPr lang="sv-SE" sz="1100" dirty="0" err="1">
                <a:solidFill>
                  <a:schemeClr val="tx1">
                    <a:lumMod val="85000"/>
                    <a:lumOff val="15000"/>
                  </a:schemeClr>
                </a:solidFill>
              </a:rPr>
              <a:t>project</a:t>
            </a:r>
            <a:r>
              <a:rPr lang="sv-SE" sz="1100" dirty="0">
                <a:solidFill>
                  <a:schemeClr val="tx1">
                    <a:lumMod val="85000"/>
                    <a:lumOff val="15000"/>
                  </a:schemeClr>
                </a:solidFill>
              </a:rPr>
              <a:t>, </a:t>
            </a:r>
            <a:r>
              <a:rPr lang="sv-SE" sz="1100" dirty="0" err="1">
                <a:solidFill>
                  <a:schemeClr val="tx1">
                    <a:lumMod val="85000"/>
                    <a:lumOff val="15000"/>
                  </a:schemeClr>
                </a:solidFill>
              </a:rPr>
              <a:t>we</a:t>
            </a:r>
            <a:r>
              <a:rPr lang="sv-SE" sz="1100" dirty="0">
                <a:solidFill>
                  <a:schemeClr val="tx1">
                    <a:lumMod val="85000"/>
                    <a:lumOff val="15000"/>
                  </a:schemeClr>
                </a:solidFill>
              </a:rPr>
              <a:t> </a:t>
            </a:r>
            <a:r>
              <a:rPr lang="sv-SE" sz="1100" dirty="0" err="1">
                <a:solidFill>
                  <a:schemeClr val="tx1">
                    <a:lumMod val="85000"/>
                    <a:lumOff val="15000"/>
                  </a:schemeClr>
                </a:solidFill>
              </a:rPr>
              <a:t>deployed</a:t>
            </a:r>
            <a:r>
              <a:rPr lang="sv-SE" sz="1100" dirty="0">
                <a:solidFill>
                  <a:schemeClr val="tx1">
                    <a:lumMod val="85000"/>
                    <a:lumOff val="15000"/>
                  </a:schemeClr>
                </a:solidFill>
              </a:rPr>
              <a:t> a </a:t>
            </a:r>
            <a:r>
              <a:rPr lang="sv-SE" sz="1100" dirty="0" err="1">
                <a:solidFill>
                  <a:schemeClr val="tx1">
                    <a:lumMod val="85000"/>
                    <a:lumOff val="15000"/>
                  </a:schemeClr>
                </a:solidFill>
              </a:rPr>
              <a:t>quite</a:t>
            </a:r>
            <a:r>
              <a:rPr lang="sv-SE" sz="1100" dirty="0">
                <a:solidFill>
                  <a:schemeClr val="tx1">
                    <a:lumMod val="85000"/>
                    <a:lumOff val="15000"/>
                  </a:schemeClr>
                </a:solidFill>
              </a:rPr>
              <a:t> different wireless sensor </a:t>
            </a:r>
            <a:r>
              <a:rPr lang="sv-SE" sz="1100" dirty="0" err="1">
                <a:solidFill>
                  <a:schemeClr val="tx1">
                    <a:lumMod val="85000"/>
                    <a:lumOff val="15000"/>
                  </a:schemeClr>
                </a:solidFill>
              </a:rPr>
              <a:t>network</a:t>
            </a:r>
            <a:r>
              <a:rPr lang="sv-SE" sz="1100" dirty="0">
                <a:solidFill>
                  <a:schemeClr val="tx1">
                    <a:lumMod val="85000"/>
                    <a:lumOff val="15000"/>
                  </a:schemeClr>
                </a:solidFill>
              </a:rPr>
              <a:t> at the Liljevalchs art </a:t>
            </a:r>
            <a:r>
              <a:rPr lang="sv-SE" sz="1100" dirty="0" err="1">
                <a:solidFill>
                  <a:schemeClr val="tx1">
                    <a:lumMod val="85000"/>
                    <a:lumOff val="15000"/>
                  </a:schemeClr>
                </a:solidFill>
              </a:rPr>
              <a:t>exhibition</a:t>
            </a:r>
            <a:r>
              <a:rPr lang="sv-SE" sz="1100" dirty="0">
                <a:solidFill>
                  <a:schemeClr val="tx1">
                    <a:lumMod val="85000"/>
                    <a:lumOff val="15000"/>
                  </a:schemeClr>
                </a:solidFill>
              </a:rPr>
              <a:t> in the spring of 2010. With a mobile </a:t>
            </a:r>
            <a:r>
              <a:rPr lang="sv-SE" sz="1100" dirty="0" err="1">
                <a:solidFill>
                  <a:schemeClr val="tx1">
                    <a:lumMod val="85000"/>
                    <a:lumOff val="15000"/>
                  </a:schemeClr>
                </a:solidFill>
              </a:rPr>
              <a:t>device</a:t>
            </a:r>
            <a:r>
              <a:rPr lang="sv-SE" sz="1100" dirty="0">
                <a:solidFill>
                  <a:schemeClr val="tx1">
                    <a:lumMod val="85000"/>
                    <a:lumOff val="15000"/>
                  </a:schemeClr>
                </a:solidFill>
              </a:rPr>
              <a:t> </a:t>
            </a:r>
            <a:r>
              <a:rPr lang="sv-SE" sz="1100" dirty="0" err="1">
                <a:solidFill>
                  <a:schemeClr val="tx1">
                    <a:lumMod val="85000"/>
                    <a:lumOff val="15000"/>
                  </a:schemeClr>
                </a:solidFill>
              </a:rPr>
              <a:t>each</a:t>
            </a:r>
            <a:r>
              <a:rPr lang="sv-SE" sz="1100" dirty="0">
                <a:solidFill>
                  <a:schemeClr val="tx1">
                    <a:lumMod val="85000"/>
                    <a:lumOff val="15000"/>
                  </a:schemeClr>
                </a:solidFill>
              </a:rPr>
              <a:t>, friends </a:t>
            </a:r>
            <a:r>
              <a:rPr lang="sv-SE" sz="1100" dirty="0" err="1">
                <a:solidFill>
                  <a:schemeClr val="tx1">
                    <a:lumMod val="85000"/>
                    <a:lumOff val="15000"/>
                  </a:schemeClr>
                </a:solidFill>
              </a:rPr>
              <a:t>can</a:t>
            </a:r>
            <a:r>
              <a:rPr lang="sv-SE" sz="1100" dirty="0">
                <a:solidFill>
                  <a:schemeClr val="tx1">
                    <a:lumMod val="85000"/>
                    <a:lumOff val="15000"/>
                  </a:schemeClr>
                </a:solidFill>
              </a:rPr>
              <a:t> </a:t>
            </a:r>
            <a:r>
              <a:rPr lang="sv-SE" sz="1100" dirty="0" err="1">
                <a:solidFill>
                  <a:schemeClr val="tx1">
                    <a:lumMod val="85000"/>
                    <a:lumOff val="15000"/>
                  </a:schemeClr>
                </a:solidFill>
              </a:rPr>
              <a:t>share</a:t>
            </a:r>
            <a:r>
              <a:rPr lang="sv-SE" sz="1100" dirty="0">
                <a:solidFill>
                  <a:schemeClr val="tx1">
                    <a:lumMod val="85000"/>
                    <a:lumOff val="15000"/>
                  </a:schemeClr>
                </a:solidFill>
              </a:rPr>
              <a:t> impressions in a nonverbal </a:t>
            </a:r>
            <a:r>
              <a:rPr lang="sv-SE" sz="1100" dirty="0" err="1">
                <a:solidFill>
                  <a:schemeClr val="tx1">
                    <a:lumMod val="85000"/>
                    <a:lumOff val="15000"/>
                  </a:schemeClr>
                </a:solidFill>
              </a:rPr>
              <a:t>way</a:t>
            </a:r>
            <a:r>
              <a:rPr lang="sv-SE" sz="1100" dirty="0">
                <a:solidFill>
                  <a:schemeClr val="tx1">
                    <a:lumMod val="85000"/>
                    <a:lumOff val="15000"/>
                  </a:schemeClr>
                </a:solidFill>
              </a:rPr>
              <a:t> with </a:t>
            </a:r>
            <a:r>
              <a:rPr lang="sv-SE" sz="1100" dirty="0" err="1">
                <a:solidFill>
                  <a:schemeClr val="tx1">
                    <a:lumMod val="85000"/>
                    <a:lumOff val="15000"/>
                  </a:schemeClr>
                </a:solidFill>
              </a:rPr>
              <a:t>eachother</a:t>
            </a:r>
            <a:r>
              <a:rPr lang="sv-SE" sz="1100" dirty="0">
                <a:solidFill>
                  <a:schemeClr val="tx1">
                    <a:lumMod val="85000"/>
                    <a:lumOff val="15000"/>
                  </a:schemeClr>
                </a:solidFill>
              </a:rPr>
              <a:t> in the art </a:t>
            </a:r>
            <a:r>
              <a:rPr lang="sv-SE" sz="1100" dirty="0" err="1">
                <a:solidFill>
                  <a:schemeClr val="tx1">
                    <a:lumMod val="85000"/>
                    <a:lumOff val="15000"/>
                  </a:schemeClr>
                </a:solidFill>
              </a:rPr>
              <a:t>exhibition</a:t>
            </a:r>
            <a:r>
              <a:rPr lang="sv-SE" sz="1100" dirty="0">
                <a:solidFill>
                  <a:schemeClr val="tx1">
                    <a:lumMod val="85000"/>
                    <a:lumOff val="15000"/>
                  </a:schemeClr>
                </a:solidFill>
              </a:rPr>
              <a:t>.</a:t>
            </a:r>
          </a:p>
          <a:p>
            <a:pPr defTabSz="844083">
              <a:defRPr/>
            </a:pPr>
            <a:endParaRPr lang="sv-SE" sz="1100" dirty="0">
              <a:solidFill>
                <a:schemeClr val="tx1">
                  <a:lumMod val="85000"/>
                  <a:lumOff val="15000"/>
                </a:schemeClr>
              </a:solidFill>
            </a:endParaRPr>
          </a:p>
          <a:p>
            <a:pPr defTabSz="844083">
              <a:defRPr/>
            </a:pPr>
            <a:r>
              <a:rPr lang="sv-SE" sz="1100" dirty="0" err="1">
                <a:solidFill>
                  <a:schemeClr val="tx1">
                    <a:lumMod val="85000"/>
                    <a:lumOff val="15000"/>
                  </a:schemeClr>
                </a:solidFill>
              </a:rPr>
              <a:t>We</a:t>
            </a:r>
            <a:r>
              <a:rPr lang="sv-SE" sz="1100" dirty="0">
                <a:solidFill>
                  <a:schemeClr val="tx1">
                    <a:lumMod val="85000"/>
                    <a:lumOff val="15000"/>
                  </a:schemeClr>
                </a:solidFill>
              </a:rPr>
              <a:t> </a:t>
            </a:r>
            <a:r>
              <a:rPr lang="sv-SE" sz="1100" dirty="0" err="1">
                <a:solidFill>
                  <a:schemeClr val="tx1">
                    <a:lumMod val="85000"/>
                    <a:lumOff val="15000"/>
                  </a:schemeClr>
                </a:solidFill>
              </a:rPr>
              <a:t>built</a:t>
            </a:r>
            <a:r>
              <a:rPr lang="sv-SE" sz="1100" dirty="0">
                <a:solidFill>
                  <a:schemeClr val="tx1">
                    <a:lumMod val="85000"/>
                    <a:lumOff val="15000"/>
                  </a:schemeClr>
                </a:solidFill>
              </a:rPr>
              <a:t> the system </a:t>
            </a:r>
            <a:r>
              <a:rPr lang="sv-SE" sz="1100" dirty="0" err="1">
                <a:solidFill>
                  <a:schemeClr val="tx1">
                    <a:lumMod val="85000"/>
                    <a:lumOff val="15000"/>
                  </a:schemeClr>
                </a:solidFill>
              </a:rPr>
              <a:t>ourselves</a:t>
            </a:r>
            <a:r>
              <a:rPr lang="sv-SE" sz="1100" dirty="0">
                <a:solidFill>
                  <a:schemeClr val="tx1">
                    <a:lumMod val="85000"/>
                    <a:lumOff val="15000"/>
                  </a:schemeClr>
                </a:solidFill>
              </a:rPr>
              <a:t>. I </a:t>
            </a:r>
            <a:r>
              <a:rPr lang="sv-SE" sz="1100" dirty="0" err="1">
                <a:solidFill>
                  <a:schemeClr val="tx1">
                    <a:lumMod val="85000"/>
                    <a:lumOff val="15000"/>
                  </a:schemeClr>
                </a:solidFill>
              </a:rPr>
              <a:t>was</a:t>
            </a:r>
            <a:r>
              <a:rPr lang="sv-SE" sz="1100" dirty="0">
                <a:solidFill>
                  <a:schemeClr val="tx1">
                    <a:lumMod val="85000"/>
                    <a:lumOff val="15000"/>
                  </a:schemeClr>
                </a:solidFill>
              </a:rPr>
              <a:t> </a:t>
            </a:r>
            <a:r>
              <a:rPr lang="sv-SE" sz="1100" dirty="0" err="1">
                <a:solidFill>
                  <a:schemeClr val="tx1">
                    <a:lumMod val="85000"/>
                    <a:lumOff val="15000"/>
                  </a:schemeClr>
                </a:solidFill>
              </a:rPr>
              <a:t>involved</a:t>
            </a:r>
            <a:r>
              <a:rPr lang="sv-SE" sz="1100" dirty="0">
                <a:solidFill>
                  <a:schemeClr val="tx1">
                    <a:lumMod val="85000"/>
                    <a:lumOff val="15000"/>
                  </a:schemeClr>
                </a:solidFill>
              </a:rPr>
              <a:t> in </a:t>
            </a:r>
            <a:r>
              <a:rPr lang="sv-SE" sz="1100" dirty="0" err="1">
                <a:solidFill>
                  <a:schemeClr val="tx1">
                    <a:lumMod val="85000"/>
                    <a:lumOff val="15000"/>
                  </a:schemeClr>
                </a:solidFill>
              </a:rPr>
              <a:t>both</a:t>
            </a:r>
            <a:r>
              <a:rPr lang="sv-SE" sz="1100" dirty="0">
                <a:solidFill>
                  <a:schemeClr val="tx1">
                    <a:lumMod val="85000"/>
                    <a:lumOff val="15000"/>
                  </a:schemeClr>
                </a:solidFill>
              </a:rPr>
              <a:t> hardware and software </a:t>
            </a:r>
            <a:r>
              <a:rPr lang="sv-SE" sz="1100" dirty="0" err="1">
                <a:solidFill>
                  <a:schemeClr val="tx1">
                    <a:lumMod val="85000"/>
                    <a:lumOff val="15000"/>
                  </a:schemeClr>
                </a:solidFill>
              </a:rPr>
              <a:t>but</a:t>
            </a:r>
            <a:r>
              <a:rPr lang="sv-SE" sz="1100" dirty="0">
                <a:solidFill>
                  <a:schemeClr val="tx1">
                    <a:lumMod val="85000"/>
                    <a:lumOff val="15000"/>
                  </a:schemeClr>
                </a:solidFill>
              </a:rPr>
              <a:t> </a:t>
            </a:r>
            <a:r>
              <a:rPr lang="sv-SE" sz="1100" dirty="0" err="1">
                <a:solidFill>
                  <a:schemeClr val="tx1">
                    <a:lumMod val="85000"/>
                    <a:lumOff val="15000"/>
                  </a:schemeClr>
                </a:solidFill>
              </a:rPr>
              <a:t>mostly</a:t>
            </a:r>
            <a:r>
              <a:rPr lang="sv-SE" sz="1100" dirty="0">
                <a:solidFill>
                  <a:schemeClr val="tx1">
                    <a:lumMod val="85000"/>
                    <a:lumOff val="15000"/>
                  </a:schemeClr>
                </a:solidFill>
              </a:rPr>
              <a:t> software as I </a:t>
            </a:r>
            <a:r>
              <a:rPr lang="sv-SE" sz="1100" dirty="0" err="1">
                <a:solidFill>
                  <a:schemeClr val="tx1">
                    <a:lumMod val="85000"/>
                    <a:lumOff val="15000"/>
                  </a:schemeClr>
                </a:solidFill>
              </a:rPr>
              <a:t>wrote</a:t>
            </a:r>
            <a:r>
              <a:rPr lang="sv-SE" sz="1100" dirty="0">
                <a:solidFill>
                  <a:schemeClr val="tx1">
                    <a:lumMod val="85000"/>
                    <a:lumOff val="15000"/>
                  </a:schemeClr>
                </a:solidFill>
              </a:rPr>
              <a:t> </a:t>
            </a:r>
            <a:r>
              <a:rPr lang="sv-SE" sz="1100" dirty="0" err="1">
                <a:solidFill>
                  <a:schemeClr val="tx1">
                    <a:lumMod val="85000"/>
                    <a:lumOff val="15000"/>
                  </a:schemeClr>
                </a:solidFill>
              </a:rPr>
              <a:t>most</a:t>
            </a:r>
            <a:r>
              <a:rPr lang="sv-SE" sz="1100" dirty="0">
                <a:solidFill>
                  <a:schemeClr val="tx1">
                    <a:lumMod val="85000"/>
                    <a:lumOff val="15000"/>
                  </a:schemeClr>
                </a:solidFill>
              </a:rPr>
              <a:t> of the </a:t>
            </a:r>
            <a:r>
              <a:rPr lang="sv-SE" sz="1100" dirty="0" err="1">
                <a:solidFill>
                  <a:schemeClr val="tx1">
                    <a:lumMod val="85000"/>
                    <a:lumOff val="15000"/>
                  </a:schemeClr>
                </a:solidFill>
              </a:rPr>
              <a:t>firmware</a:t>
            </a:r>
            <a:r>
              <a:rPr lang="sv-SE" sz="1100" dirty="0">
                <a:solidFill>
                  <a:schemeClr val="tx1">
                    <a:lumMod val="85000"/>
                    <a:lumOff val="15000"/>
                  </a:schemeClr>
                </a:solidFill>
              </a:rPr>
              <a:t> for the system.</a:t>
            </a: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29</a:t>
            </a:fld>
            <a:endParaRPr lang="sv-SE"/>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lvl="1"/>
            <a:r>
              <a:rPr lang="en-US" sz="1100" dirty="0" err="1"/>
              <a:t>Gör</a:t>
            </a:r>
            <a:r>
              <a:rPr lang="en-US" sz="1100" dirty="0"/>
              <a:t> slides </a:t>
            </a:r>
            <a:r>
              <a:rPr lang="en-US" sz="1100" dirty="0" err="1"/>
              <a:t>som</a:t>
            </a:r>
            <a:r>
              <a:rPr lang="en-US" sz="1100" dirty="0"/>
              <a:t> </a:t>
            </a:r>
            <a:r>
              <a:rPr lang="en-US" sz="1100" dirty="0" err="1"/>
              <a:t>visar</a:t>
            </a:r>
            <a:r>
              <a:rPr lang="en-US" sz="1100" dirty="0"/>
              <a:t> </a:t>
            </a:r>
            <a:r>
              <a:rPr lang="en-US" sz="1100" dirty="0" err="1"/>
              <a:t>hur</a:t>
            </a:r>
            <a:r>
              <a:rPr lang="en-US" sz="1100" dirty="0"/>
              <a:t> </a:t>
            </a:r>
            <a:r>
              <a:rPr lang="en-US" sz="1100" dirty="0" err="1"/>
              <a:t>allt</a:t>
            </a:r>
            <a:r>
              <a:rPr lang="en-US" sz="1100" dirty="0"/>
              <a:t> </a:t>
            </a:r>
            <a:r>
              <a:rPr lang="en-US" sz="1100" dirty="0" err="1"/>
              <a:t>händer</a:t>
            </a:r>
            <a:r>
              <a:rPr lang="en-US" sz="1100" dirty="0"/>
              <a:t> (</a:t>
            </a:r>
            <a:r>
              <a:rPr lang="en-US" sz="1100" dirty="0" err="1"/>
              <a:t>rör</a:t>
            </a:r>
            <a:r>
              <a:rPr lang="en-US" sz="1100" dirty="0"/>
              <a:t> sig, </a:t>
            </a:r>
            <a:r>
              <a:rPr lang="en-US" sz="1100" dirty="0" err="1"/>
              <a:t>skickar</a:t>
            </a:r>
            <a:r>
              <a:rPr lang="en-US" sz="1100" dirty="0"/>
              <a:t>, tar </a:t>
            </a:r>
            <a:r>
              <a:rPr lang="en-US" sz="1100" dirty="0" err="1"/>
              <a:t>emot</a:t>
            </a:r>
            <a:r>
              <a:rPr lang="en-US" sz="1100" dirty="0"/>
              <a:t>) </a:t>
            </a:r>
            <a:r>
              <a:rPr lang="en-US" sz="1100" dirty="0" err="1"/>
              <a:t>steg</a:t>
            </a:r>
            <a:r>
              <a:rPr lang="en-US" sz="1100" dirty="0"/>
              <a:t> </a:t>
            </a:r>
            <a:r>
              <a:rPr lang="en-US" sz="1100" dirty="0" err="1"/>
              <a:t>för</a:t>
            </a:r>
            <a:r>
              <a:rPr lang="en-US" sz="1100" dirty="0"/>
              <a:t> </a:t>
            </a:r>
            <a:r>
              <a:rPr lang="en-US" sz="1100" dirty="0" err="1"/>
              <a:t>steg</a:t>
            </a:r>
            <a:r>
              <a:rPr lang="en-US" sz="1100" dirty="0"/>
              <a:t>!! </a:t>
            </a:r>
            <a:r>
              <a:rPr lang="en-US" sz="1100" dirty="0" err="1"/>
              <a:t>Kanske</a:t>
            </a:r>
            <a:r>
              <a:rPr lang="en-US" sz="1100" dirty="0"/>
              <a:t> </a:t>
            </a:r>
            <a:r>
              <a:rPr lang="en-US" sz="1100" dirty="0" err="1"/>
              <a:t>zooma</a:t>
            </a:r>
            <a:r>
              <a:rPr lang="en-US" sz="1100" dirty="0"/>
              <a:t> in?</a:t>
            </a:r>
            <a:endParaRPr lang="sv-SE" sz="1100" dirty="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30</a:t>
            </a:fld>
            <a:endParaRPr lang="sv-SE"/>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lvl="1"/>
            <a:r>
              <a:rPr lang="en-US" sz="1100" dirty="0" err="1"/>
              <a:t>Gör</a:t>
            </a:r>
            <a:r>
              <a:rPr lang="en-US" sz="1100" dirty="0"/>
              <a:t> slides </a:t>
            </a:r>
            <a:r>
              <a:rPr lang="en-US" sz="1100" dirty="0" err="1"/>
              <a:t>som</a:t>
            </a:r>
            <a:r>
              <a:rPr lang="en-US" sz="1100" dirty="0"/>
              <a:t> </a:t>
            </a:r>
            <a:r>
              <a:rPr lang="en-US" sz="1100" dirty="0" err="1"/>
              <a:t>visar</a:t>
            </a:r>
            <a:r>
              <a:rPr lang="en-US" sz="1100" dirty="0"/>
              <a:t> </a:t>
            </a:r>
            <a:r>
              <a:rPr lang="en-US" sz="1100" dirty="0" err="1"/>
              <a:t>hur</a:t>
            </a:r>
            <a:r>
              <a:rPr lang="en-US" sz="1100" dirty="0"/>
              <a:t> </a:t>
            </a:r>
            <a:r>
              <a:rPr lang="en-US" sz="1100" dirty="0" err="1"/>
              <a:t>allt</a:t>
            </a:r>
            <a:r>
              <a:rPr lang="en-US" sz="1100" dirty="0"/>
              <a:t> </a:t>
            </a:r>
            <a:r>
              <a:rPr lang="en-US" sz="1100" dirty="0" err="1"/>
              <a:t>händer</a:t>
            </a:r>
            <a:r>
              <a:rPr lang="en-US" sz="1100" dirty="0"/>
              <a:t> (</a:t>
            </a:r>
            <a:r>
              <a:rPr lang="en-US" sz="1100" dirty="0" err="1"/>
              <a:t>rör</a:t>
            </a:r>
            <a:r>
              <a:rPr lang="en-US" sz="1100" dirty="0"/>
              <a:t> sig, </a:t>
            </a:r>
            <a:r>
              <a:rPr lang="en-US" sz="1100" dirty="0" err="1"/>
              <a:t>skickar</a:t>
            </a:r>
            <a:r>
              <a:rPr lang="en-US" sz="1100" dirty="0"/>
              <a:t>, tar </a:t>
            </a:r>
            <a:r>
              <a:rPr lang="en-US" sz="1100" dirty="0" err="1"/>
              <a:t>emot</a:t>
            </a:r>
            <a:r>
              <a:rPr lang="en-US" sz="1100" dirty="0"/>
              <a:t>) </a:t>
            </a:r>
            <a:r>
              <a:rPr lang="en-US" sz="1100" dirty="0" err="1"/>
              <a:t>steg</a:t>
            </a:r>
            <a:r>
              <a:rPr lang="en-US" sz="1100" dirty="0"/>
              <a:t> </a:t>
            </a:r>
            <a:r>
              <a:rPr lang="en-US" sz="1100" dirty="0" err="1"/>
              <a:t>för</a:t>
            </a:r>
            <a:r>
              <a:rPr lang="en-US" sz="1100" dirty="0"/>
              <a:t> </a:t>
            </a:r>
            <a:r>
              <a:rPr lang="en-US" sz="1100" dirty="0" err="1"/>
              <a:t>steg</a:t>
            </a:r>
            <a:r>
              <a:rPr lang="en-US" sz="1100" dirty="0"/>
              <a:t>!! </a:t>
            </a:r>
            <a:r>
              <a:rPr lang="en-US" sz="1100" dirty="0" err="1"/>
              <a:t>Kanske</a:t>
            </a:r>
            <a:r>
              <a:rPr lang="en-US" sz="1100" dirty="0"/>
              <a:t> </a:t>
            </a:r>
            <a:r>
              <a:rPr lang="en-US" sz="1100" dirty="0" err="1"/>
              <a:t>zooma</a:t>
            </a:r>
            <a:r>
              <a:rPr lang="en-US" sz="1100" dirty="0"/>
              <a:t> in?</a:t>
            </a:r>
            <a:endParaRPr lang="sv-SE" sz="1100" dirty="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31</a:t>
            </a:fld>
            <a:endParaRPr lang="sv-SE"/>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r>
              <a:rPr lang="sv-SE" sz="1100" dirty="0" err="1">
                <a:solidFill>
                  <a:schemeClr val="tx1">
                    <a:lumMod val="85000"/>
                    <a:lumOff val="15000"/>
                  </a:schemeClr>
                </a:solidFill>
              </a:rPr>
              <a:t>When</a:t>
            </a:r>
            <a:r>
              <a:rPr lang="sv-SE" sz="1100" dirty="0">
                <a:solidFill>
                  <a:schemeClr val="tx1">
                    <a:lumMod val="85000"/>
                    <a:lumOff val="15000"/>
                  </a:schemeClr>
                </a:solidFill>
              </a:rPr>
              <a:t> </a:t>
            </a:r>
            <a:r>
              <a:rPr lang="sv-SE" sz="1100" dirty="0" err="1">
                <a:solidFill>
                  <a:schemeClr val="tx1">
                    <a:lumMod val="85000"/>
                    <a:lumOff val="15000"/>
                  </a:schemeClr>
                </a:solidFill>
              </a:rPr>
              <a:t>we</a:t>
            </a:r>
            <a:r>
              <a:rPr lang="sv-SE" sz="1100" dirty="0">
                <a:solidFill>
                  <a:schemeClr val="tx1">
                    <a:lumMod val="85000"/>
                    <a:lumOff val="15000"/>
                  </a:schemeClr>
                </a:solidFill>
              </a:rPr>
              <a:t> first </a:t>
            </a:r>
            <a:r>
              <a:rPr lang="sv-SE" sz="1100" dirty="0" err="1">
                <a:solidFill>
                  <a:schemeClr val="tx1">
                    <a:lumMod val="85000"/>
                    <a:lumOff val="15000"/>
                  </a:schemeClr>
                </a:solidFill>
              </a:rPr>
              <a:t>deployed</a:t>
            </a:r>
            <a:r>
              <a:rPr lang="sv-SE" sz="1100" dirty="0">
                <a:solidFill>
                  <a:schemeClr val="tx1">
                    <a:lumMod val="85000"/>
                    <a:lumOff val="15000"/>
                  </a:schemeClr>
                </a:solidFill>
              </a:rPr>
              <a:t> the </a:t>
            </a:r>
            <a:r>
              <a:rPr lang="sv-SE" sz="1100" dirty="0" err="1">
                <a:solidFill>
                  <a:schemeClr val="tx1">
                    <a:lumMod val="85000"/>
                    <a:lumOff val="15000"/>
                  </a:schemeClr>
                </a:solidFill>
              </a:rPr>
              <a:t>infrastructure</a:t>
            </a:r>
            <a:r>
              <a:rPr lang="sv-SE" sz="1100" dirty="0">
                <a:solidFill>
                  <a:schemeClr val="tx1">
                    <a:lumMod val="85000"/>
                    <a:lumOff val="15000"/>
                  </a:schemeClr>
                </a:solidFill>
              </a:rPr>
              <a:t> </a:t>
            </a:r>
            <a:r>
              <a:rPr lang="sv-SE" sz="1100" dirty="0" err="1">
                <a:solidFill>
                  <a:schemeClr val="tx1">
                    <a:lumMod val="85000"/>
                    <a:lumOff val="15000"/>
                  </a:schemeClr>
                </a:solidFill>
              </a:rPr>
              <a:t>we</a:t>
            </a:r>
            <a:r>
              <a:rPr lang="sv-SE" sz="1100" dirty="0">
                <a:solidFill>
                  <a:schemeClr val="tx1">
                    <a:lumMod val="85000"/>
                    <a:lumOff val="15000"/>
                  </a:schemeClr>
                </a:solidFill>
              </a:rPr>
              <a:t> </a:t>
            </a:r>
            <a:r>
              <a:rPr lang="sv-SE" sz="1100" dirty="0" err="1">
                <a:solidFill>
                  <a:schemeClr val="tx1">
                    <a:lumMod val="85000"/>
                    <a:lumOff val="15000"/>
                  </a:schemeClr>
                </a:solidFill>
              </a:rPr>
              <a:t>noticed</a:t>
            </a:r>
            <a:r>
              <a:rPr lang="sv-SE" sz="1100" dirty="0">
                <a:solidFill>
                  <a:schemeClr val="tx1">
                    <a:lumMod val="85000"/>
                    <a:lumOff val="15000"/>
                  </a:schemeClr>
                </a:solidFill>
              </a:rPr>
              <a:t> that lots of </a:t>
            </a:r>
            <a:r>
              <a:rPr lang="sv-SE" sz="1100" dirty="0" err="1">
                <a:solidFill>
                  <a:schemeClr val="tx1">
                    <a:lumMod val="85000"/>
                    <a:lumOff val="15000"/>
                  </a:schemeClr>
                </a:solidFill>
              </a:rPr>
              <a:t>communication</a:t>
            </a:r>
            <a:r>
              <a:rPr lang="sv-SE" sz="1100" dirty="0">
                <a:solidFill>
                  <a:schemeClr val="tx1">
                    <a:lumMod val="85000"/>
                    <a:lumOff val="15000"/>
                  </a:schemeClr>
                </a:solidFill>
              </a:rPr>
              <a:t> </a:t>
            </a:r>
            <a:r>
              <a:rPr lang="sv-SE" sz="1100" dirty="0" err="1">
                <a:solidFill>
                  <a:schemeClr val="tx1">
                    <a:lumMod val="85000"/>
                    <a:lumOff val="15000"/>
                  </a:schemeClr>
                </a:solidFill>
              </a:rPr>
              <a:t>was</a:t>
            </a:r>
            <a:r>
              <a:rPr lang="sv-SE" sz="1100" dirty="0">
                <a:solidFill>
                  <a:schemeClr val="tx1">
                    <a:lumMod val="85000"/>
                    <a:lumOff val="15000"/>
                  </a:schemeClr>
                </a:solidFill>
              </a:rPr>
              <a:t> </a:t>
            </a:r>
            <a:r>
              <a:rPr lang="sv-SE" sz="1100" dirty="0" err="1">
                <a:solidFill>
                  <a:schemeClr val="tx1">
                    <a:lumMod val="85000"/>
                    <a:lumOff val="15000"/>
                  </a:schemeClr>
                </a:solidFill>
              </a:rPr>
              <a:t>lost</a:t>
            </a:r>
            <a:r>
              <a:rPr lang="sv-SE" sz="1100" dirty="0">
                <a:solidFill>
                  <a:schemeClr val="tx1">
                    <a:lumMod val="85000"/>
                    <a:lumOff val="15000"/>
                  </a:schemeClr>
                </a:solidFill>
              </a:rPr>
              <a:t> and the </a:t>
            </a:r>
            <a:r>
              <a:rPr lang="sv-SE" sz="1100" dirty="0" err="1">
                <a:solidFill>
                  <a:schemeClr val="tx1">
                    <a:lumMod val="85000"/>
                    <a:lumOff val="15000"/>
                  </a:schemeClr>
                </a:solidFill>
              </a:rPr>
              <a:t>batteries</a:t>
            </a:r>
            <a:r>
              <a:rPr lang="sv-SE" sz="1100" dirty="0">
                <a:solidFill>
                  <a:schemeClr val="tx1">
                    <a:lumMod val="85000"/>
                    <a:lumOff val="15000"/>
                  </a:schemeClr>
                </a:solidFill>
              </a:rPr>
              <a:t> </a:t>
            </a:r>
            <a:r>
              <a:rPr lang="sv-SE" sz="1100" dirty="0" err="1">
                <a:solidFill>
                  <a:schemeClr val="tx1">
                    <a:lumMod val="85000"/>
                    <a:lumOff val="15000"/>
                  </a:schemeClr>
                </a:solidFill>
              </a:rPr>
              <a:t>didn’t</a:t>
            </a:r>
            <a:r>
              <a:rPr lang="sv-SE" sz="1100" dirty="0">
                <a:solidFill>
                  <a:schemeClr val="tx1">
                    <a:lumMod val="85000"/>
                    <a:lumOff val="15000"/>
                  </a:schemeClr>
                </a:solidFill>
              </a:rPr>
              <a:t> last long. This </a:t>
            </a:r>
            <a:r>
              <a:rPr lang="sv-SE" sz="1100" dirty="0" err="1">
                <a:solidFill>
                  <a:schemeClr val="tx1">
                    <a:lumMod val="85000"/>
                    <a:lumOff val="15000"/>
                  </a:schemeClr>
                </a:solidFill>
              </a:rPr>
              <a:t>was</a:t>
            </a:r>
            <a:r>
              <a:rPr lang="sv-SE" sz="1100" dirty="0">
                <a:solidFill>
                  <a:schemeClr val="tx1">
                    <a:lumMod val="85000"/>
                    <a:lumOff val="15000"/>
                  </a:schemeClr>
                </a:solidFill>
              </a:rPr>
              <a:t> a </a:t>
            </a:r>
            <a:r>
              <a:rPr lang="sv-SE" sz="1100" dirty="0" err="1">
                <a:solidFill>
                  <a:schemeClr val="tx1">
                    <a:lumMod val="85000"/>
                    <a:lumOff val="15000"/>
                  </a:schemeClr>
                </a:solidFill>
              </a:rPr>
              <a:t>huge</a:t>
            </a:r>
            <a:r>
              <a:rPr lang="sv-SE" sz="1100" dirty="0">
                <a:solidFill>
                  <a:schemeClr val="tx1">
                    <a:lumMod val="85000"/>
                    <a:lumOff val="15000"/>
                  </a:schemeClr>
                </a:solidFill>
              </a:rPr>
              <a:t> problem </a:t>
            </a:r>
            <a:r>
              <a:rPr lang="sv-SE" sz="1100" dirty="0" err="1">
                <a:solidFill>
                  <a:schemeClr val="tx1">
                    <a:lumMod val="85000"/>
                    <a:lumOff val="15000"/>
                  </a:schemeClr>
                </a:solidFill>
              </a:rPr>
              <a:t>because</a:t>
            </a:r>
            <a:r>
              <a:rPr lang="sv-SE" sz="1100" dirty="0">
                <a:solidFill>
                  <a:schemeClr val="tx1">
                    <a:lumMod val="85000"/>
                    <a:lumOff val="15000"/>
                  </a:schemeClr>
                </a:solidFill>
              </a:rPr>
              <a:t> </a:t>
            </a:r>
            <a:r>
              <a:rPr lang="sv-SE" sz="1100" dirty="0" err="1">
                <a:solidFill>
                  <a:schemeClr val="tx1">
                    <a:lumMod val="85000"/>
                    <a:lumOff val="15000"/>
                  </a:schemeClr>
                </a:solidFill>
              </a:rPr>
              <a:t>there</a:t>
            </a:r>
            <a:r>
              <a:rPr lang="sv-SE" sz="1100" dirty="0">
                <a:solidFill>
                  <a:schemeClr val="tx1">
                    <a:lumMod val="85000"/>
                    <a:lumOff val="15000"/>
                  </a:schemeClr>
                </a:solidFill>
              </a:rPr>
              <a:t> </a:t>
            </a:r>
            <a:r>
              <a:rPr lang="sv-SE" sz="1100" dirty="0" err="1">
                <a:solidFill>
                  <a:schemeClr val="tx1">
                    <a:lumMod val="85000"/>
                    <a:lumOff val="15000"/>
                  </a:schemeClr>
                </a:solidFill>
              </a:rPr>
              <a:t>were</a:t>
            </a:r>
            <a:r>
              <a:rPr lang="sv-SE" sz="1100" dirty="0">
                <a:solidFill>
                  <a:schemeClr val="tx1">
                    <a:lumMod val="85000"/>
                    <a:lumOff val="15000"/>
                  </a:schemeClr>
                </a:solidFill>
              </a:rPr>
              <a:t> 32 </a:t>
            </a:r>
            <a:r>
              <a:rPr lang="sv-SE" sz="1100" dirty="0" err="1">
                <a:solidFill>
                  <a:schemeClr val="tx1">
                    <a:lumMod val="85000"/>
                    <a:lumOff val="15000"/>
                  </a:schemeClr>
                </a:solidFill>
              </a:rPr>
              <a:t>infrastructure</a:t>
            </a:r>
            <a:r>
              <a:rPr lang="sv-SE" sz="1100" dirty="0">
                <a:solidFill>
                  <a:schemeClr val="tx1">
                    <a:lumMod val="85000"/>
                    <a:lumOff val="15000"/>
                  </a:schemeClr>
                </a:solidFill>
              </a:rPr>
              <a:t> </a:t>
            </a:r>
            <a:r>
              <a:rPr lang="sv-SE" sz="1100" dirty="0" err="1">
                <a:solidFill>
                  <a:schemeClr val="tx1">
                    <a:lumMod val="85000"/>
                    <a:lumOff val="15000"/>
                  </a:schemeClr>
                </a:solidFill>
              </a:rPr>
              <a:t>nodes</a:t>
            </a:r>
            <a:r>
              <a:rPr lang="sv-SE" sz="1100" dirty="0">
                <a:solidFill>
                  <a:schemeClr val="tx1">
                    <a:lumMod val="85000"/>
                    <a:lumOff val="15000"/>
                  </a:schemeClr>
                </a:solidFill>
              </a:rPr>
              <a:t>, </a:t>
            </a:r>
            <a:r>
              <a:rPr lang="sv-SE" sz="1100" dirty="0" err="1">
                <a:solidFill>
                  <a:schemeClr val="tx1">
                    <a:lumMod val="85000"/>
                    <a:lumOff val="15000"/>
                  </a:schemeClr>
                </a:solidFill>
              </a:rPr>
              <a:t>each</a:t>
            </a:r>
            <a:r>
              <a:rPr lang="sv-SE" sz="1100" dirty="0">
                <a:solidFill>
                  <a:schemeClr val="tx1">
                    <a:lumMod val="85000"/>
                    <a:lumOff val="15000"/>
                  </a:schemeClr>
                </a:solidFill>
              </a:rPr>
              <a:t> 5 meters up on a </a:t>
            </a:r>
            <a:r>
              <a:rPr lang="sv-SE" sz="1100" dirty="0" err="1">
                <a:solidFill>
                  <a:schemeClr val="tx1">
                    <a:lumMod val="85000"/>
                    <a:lumOff val="15000"/>
                  </a:schemeClr>
                </a:solidFill>
              </a:rPr>
              <a:t>shelf</a:t>
            </a:r>
            <a:r>
              <a:rPr lang="sv-SE" sz="1100" dirty="0">
                <a:solidFill>
                  <a:schemeClr val="tx1">
                    <a:lumMod val="85000"/>
                    <a:lumOff val="15000"/>
                  </a:schemeClr>
                </a:solidFill>
              </a:rPr>
              <a:t>. (The Legas on the </a:t>
            </a:r>
            <a:r>
              <a:rPr lang="sv-SE" sz="1100" dirty="0" err="1">
                <a:solidFill>
                  <a:schemeClr val="tx1">
                    <a:lumMod val="85000"/>
                    <a:lumOff val="15000"/>
                  </a:schemeClr>
                </a:solidFill>
              </a:rPr>
              <a:t>other</a:t>
            </a:r>
            <a:r>
              <a:rPr lang="sv-SE" sz="1100" dirty="0">
                <a:solidFill>
                  <a:schemeClr val="tx1">
                    <a:lumMod val="85000"/>
                    <a:lumOff val="15000"/>
                  </a:schemeClr>
                </a:solidFill>
              </a:rPr>
              <a:t> hand </a:t>
            </a:r>
            <a:r>
              <a:rPr lang="sv-SE" sz="1100" dirty="0" err="1">
                <a:solidFill>
                  <a:schemeClr val="tx1">
                    <a:lumMod val="85000"/>
                    <a:lumOff val="15000"/>
                  </a:schemeClr>
                </a:solidFill>
              </a:rPr>
              <a:t>was</a:t>
            </a:r>
            <a:r>
              <a:rPr lang="sv-SE" sz="1100" dirty="0">
                <a:solidFill>
                  <a:schemeClr val="tx1">
                    <a:lumMod val="85000"/>
                    <a:lumOff val="15000"/>
                  </a:schemeClr>
                </a:solidFill>
              </a:rPr>
              <a:t> </a:t>
            </a:r>
            <a:r>
              <a:rPr lang="sv-SE" sz="1100" dirty="0" err="1">
                <a:solidFill>
                  <a:schemeClr val="tx1">
                    <a:lumMod val="85000"/>
                    <a:lumOff val="15000"/>
                  </a:schemeClr>
                </a:solidFill>
              </a:rPr>
              <a:t>easily</a:t>
            </a:r>
            <a:r>
              <a:rPr lang="sv-SE" sz="1100" dirty="0">
                <a:solidFill>
                  <a:schemeClr val="tx1">
                    <a:lumMod val="85000"/>
                    <a:lumOff val="15000"/>
                  </a:schemeClr>
                </a:solidFill>
              </a:rPr>
              <a:t> </a:t>
            </a:r>
            <a:r>
              <a:rPr lang="sv-SE" sz="1100" dirty="0" err="1">
                <a:solidFill>
                  <a:schemeClr val="tx1">
                    <a:lumMod val="85000"/>
                    <a:lumOff val="15000"/>
                  </a:schemeClr>
                </a:solidFill>
              </a:rPr>
              <a:t>accessible</a:t>
            </a:r>
            <a:r>
              <a:rPr lang="sv-SE" sz="1100" dirty="0">
                <a:solidFill>
                  <a:schemeClr val="tx1">
                    <a:lumMod val="85000"/>
                    <a:lumOff val="15000"/>
                  </a:schemeClr>
                </a:solidFill>
              </a:rPr>
              <a:t> as </a:t>
            </a:r>
            <a:r>
              <a:rPr lang="sv-SE" sz="1100" dirty="0" err="1">
                <a:solidFill>
                  <a:schemeClr val="tx1">
                    <a:lumMod val="85000"/>
                    <a:lumOff val="15000"/>
                  </a:schemeClr>
                </a:solidFill>
              </a:rPr>
              <a:t>they</a:t>
            </a:r>
            <a:r>
              <a:rPr lang="sv-SE" sz="1100" dirty="0">
                <a:solidFill>
                  <a:schemeClr val="tx1">
                    <a:lumMod val="85000"/>
                    <a:lumOff val="15000"/>
                  </a:schemeClr>
                </a:solidFill>
              </a:rPr>
              <a:t> </a:t>
            </a:r>
            <a:r>
              <a:rPr lang="sv-SE" sz="1100" dirty="0" err="1">
                <a:solidFill>
                  <a:schemeClr val="tx1">
                    <a:lumMod val="85000"/>
                    <a:lumOff val="15000"/>
                  </a:schemeClr>
                </a:solidFill>
              </a:rPr>
              <a:t>had</a:t>
            </a:r>
            <a:r>
              <a:rPr lang="sv-SE" sz="1100" dirty="0">
                <a:solidFill>
                  <a:schemeClr val="tx1">
                    <a:lumMod val="85000"/>
                    <a:lumOff val="15000"/>
                  </a:schemeClr>
                </a:solidFill>
              </a:rPr>
              <a:t> to be </a:t>
            </a:r>
            <a:r>
              <a:rPr lang="sv-SE" sz="1100" dirty="0" err="1">
                <a:solidFill>
                  <a:schemeClr val="tx1">
                    <a:lumMod val="85000"/>
                    <a:lumOff val="15000"/>
                  </a:schemeClr>
                </a:solidFill>
              </a:rPr>
              <a:t>recharged</a:t>
            </a:r>
            <a:r>
              <a:rPr lang="sv-SE" sz="1100" dirty="0">
                <a:solidFill>
                  <a:schemeClr val="tx1">
                    <a:lumMod val="85000"/>
                    <a:lumOff val="15000"/>
                  </a:schemeClr>
                </a:solidFill>
              </a:rPr>
              <a:t> </a:t>
            </a:r>
            <a:r>
              <a:rPr lang="sv-SE" sz="1100" dirty="0" err="1">
                <a:solidFill>
                  <a:schemeClr val="tx1">
                    <a:lumMod val="85000"/>
                    <a:lumOff val="15000"/>
                  </a:schemeClr>
                </a:solidFill>
              </a:rPr>
              <a:t>every</a:t>
            </a:r>
            <a:r>
              <a:rPr lang="sv-SE" sz="1100" dirty="0">
                <a:solidFill>
                  <a:schemeClr val="tx1">
                    <a:lumMod val="85000"/>
                    <a:lumOff val="15000"/>
                  </a:schemeClr>
                </a:solidFill>
              </a:rPr>
              <a:t> </a:t>
            </a:r>
            <a:r>
              <a:rPr lang="sv-SE" sz="1100" dirty="0" err="1">
                <a:solidFill>
                  <a:schemeClr val="tx1">
                    <a:lumMod val="85000"/>
                    <a:lumOff val="15000"/>
                  </a:schemeClr>
                </a:solidFill>
              </a:rPr>
              <a:t>day</a:t>
            </a:r>
            <a:r>
              <a:rPr lang="sv-SE" sz="1100" dirty="0">
                <a:solidFill>
                  <a:schemeClr val="tx1">
                    <a:lumMod val="85000"/>
                    <a:lumOff val="15000"/>
                  </a:schemeClr>
                </a:solidFill>
              </a:rPr>
              <a:t> </a:t>
            </a:r>
            <a:r>
              <a:rPr lang="sv-SE" sz="1100" dirty="0" err="1">
                <a:solidFill>
                  <a:schemeClr val="tx1">
                    <a:lumMod val="85000"/>
                    <a:lumOff val="15000"/>
                  </a:schemeClr>
                </a:solidFill>
              </a:rPr>
              <a:t>due</a:t>
            </a:r>
            <a:r>
              <a:rPr lang="sv-SE" sz="1100" dirty="0">
                <a:solidFill>
                  <a:schemeClr val="tx1">
                    <a:lumMod val="85000"/>
                    <a:lumOff val="15000"/>
                  </a:schemeClr>
                </a:solidFill>
              </a:rPr>
              <a:t> to the motors and </a:t>
            </a:r>
            <a:r>
              <a:rPr lang="sv-SE" sz="1100" dirty="0" err="1">
                <a:solidFill>
                  <a:schemeClr val="tx1">
                    <a:lumMod val="85000"/>
                    <a:lumOff val="15000"/>
                  </a:schemeClr>
                </a:solidFill>
              </a:rPr>
              <a:t>LEDs</a:t>
            </a:r>
            <a:r>
              <a:rPr lang="sv-SE" sz="1100" dirty="0">
                <a:solidFill>
                  <a:schemeClr val="tx1">
                    <a:lumMod val="85000"/>
                    <a:lumOff val="15000"/>
                  </a:schemeClr>
                </a:solidFill>
              </a:rPr>
              <a:t>.)</a:t>
            </a:r>
            <a:endParaRPr lang="sv-SE" dirty="0" smtClean="0"/>
          </a:p>
          <a:p>
            <a:pPr defTabSz="844083">
              <a:defRPr/>
            </a:pPr>
            <a:endParaRPr lang="sv-SE" dirty="0" smtClean="0"/>
          </a:p>
          <a:p>
            <a:pPr>
              <a:defRPr/>
            </a:pPr>
            <a:r>
              <a:rPr lang="sv-SE" sz="1100" dirty="0">
                <a:solidFill>
                  <a:schemeClr val="tx1">
                    <a:lumMod val="85000"/>
                    <a:lumOff val="15000"/>
                  </a:schemeClr>
                </a:solidFill>
              </a:rPr>
              <a:t>On a </a:t>
            </a:r>
            <a:r>
              <a:rPr lang="sv-SE" sz="1100" dirty="0" err="1">
                <a:solidFill>
                  <a:schemeClr val="tx1">
                    <a:lumMod val="85000"/>
                    <a:lumOff val="15000"/>
                  </a:schemeClr>
                </a:solidFill>
              </a:rPr>
              <a:t>typical</a:t>
            </a:r>
            <a:r>
              <a:rPr lang="sv-SE" sz="1100" dirty="0">
                <a:solidFill>
                  <a:schemeClr val="tx1">
                    <a:lumMod val="85000"/>
                    <a:lumOff val="15000"/>
                  </a:schemeClr>
                </a:solidFill>
              </a:rPr>
              <a:t> sensor </a:t>
            </a:r>
            <a:r>
              <a:rPr lang="sv-SE" sz="1100" dirty="0" err="1">
                <a:solidFill>
                  <a:schemeClr val="tx1">
                    <a:lumMod val="85000"/>
                    <a:lumOff val="15000"/>
                  </a:schemeClr>
                </a:solidFill>
              </a:rPr>
              <a:t>node</a:t>
            </a:r>
            <a:r>
              <a:rPr lang="sv-SE" sz="1100" dirty="0">
                <a:solidFill>
                  <a:schemeClr val="tx1">
                    <a:lumMod val="85000"/>
                    <a:lumOff val="15000"/>
                  </a:schemeClr>
                </a:solidFill>
              </a:rPr>
              <a:t>, the radio </a:t>
            </a:r>
            <a:r>
              <a:rPr lang="sv-SE" sz="1100" dirty="0" err="1">
                <a:solidFill>
                  <a:schemeClr val="tx1">
                    <a:lumMod val="85000"/>
                    <a:lumOff val="15000"/>
                  </a:schemeClr>
                </a:solidFill>
              </a:rPr>
              <a:t>transceiver</a:t>
            </a:r>
            <a:r>
              <a:rPr lang="sv-SE" sz="1100" dirty="0">
                <a:solidFill>
                  <a:schemeClr val="tx1">
                    <a:lumMod val="85000"/>
                    <a:lumOff val="15000"/>
                  </a:schemeClr>
                </a:solidFill>
              </a:rPr>
              <a:t> is the </a:t>
            </a:r>
            <a:r>
              <a:rPr lang="sv-SE" sz="1100" dirty="0" err="1">
                <a:solidFill>
                  <a:schemeClr val="tx1">
                    <a:lumMod val="85000"/>
                    <a:lumOff val="15000"/>
                  </a:schemeClr>
                </a:solidFill>
              </a:rPr>
              <a:t>most</a:t>
            </a:r>
            <a:r>
              <a:rPr lang="sv-SE" sz="1100" dirty="0">
                <a:solidFill>
                  <a:schemeClr val="tx1">
                    <a:lumMod val="85000"/>
                    <a:lumOff val="15000"/>
                  </a:schemeClr>
                </a:solidFill>
              </a:rPr>
              <a:t> power </a:t>
            </a:r>
            <a:r>
              <a:rPr lang="sv-SE" sz="1100" dirty="0" err="1">
                <a:solidFill>
                  <a:schemeClr val="tx1">
                    <a:lumMod val="85000"/>
                    <a:lumOff val="15000"/>
                  </a:schemeClr>
                </a:solidFill>
              </a:rPr>
              <a:t>consuming</a:t>
            </a:r>
            <a:r>
              <a:rPr lang="sv-SE" sz="1100" dirty="0">
                <a:solidFill>
                  <a:schemeClr val="tx1">
                    <a:lumMod val="85000"/>
                    <a:lumOff val="15000"/>
                  </a:schemeClr>
                </a:solidFill>
              </a:rPr>
              <a:t> </a:t>
            </a:r>
            <a:r>
              <a:rPr lang="sv-SE" sz="1100" dirty="0" err="1">
                <a:solidFill>
                  <a:schemeClr val="tx1">
                    <a:lumMod val="85000"/>
                    <a:lumOff val="15000"/>
                  </a:schemeClr>
                </a:solidFill>
              </a:rPr>
              <a:t>component</a:t>
            </a:r>
            <a:r>
              <a:rPr lang="sv-SE" sz="1100" dirty="0">
                <a:solidFill>
                  <a:schemeClr val="tx1">
                    <a:lumMod val="85000"/>
                    <a:lumOff val="15000"/>
                  </a:schemeClr>
                </a:solidFill>
              </a:rPr>
              <a:t>. It </a:t>
            </a:r>
            <a:r>
              <a:rPr lang="sv-SE" sz="1100" dirty="0" err="1">
                <a:solidFill>
                  <a:schemeClr val="tx1">
                    <a:lumMod val="85000"/>
                    <a:lumOff val="15000"/>
                  </a:schemeClr>
                </a:solidFill>
              </a:rPr>
              <a:t>uses</a:t>
            </a:r>
            <a:r>
              <a:rPr lang="sv-SE" sz="1100" dirty="0">
                <a:solidFill>
                  <a:schemeClr val="tx1">
                    <a:lumMod val="85000"/>
                    <a:lumOff val="15000"/>
                  </a:schemeClr>
                </a:solidFill>
              </a:rPr>
              <a:t> </a:t>
            </a:r>
            <a:r>
              <a:rPr lang="sv-SE" sz="1100" dirty="0" err="1">
                <a:solidFill>
                  <a:schemeClr val="tx1">
                    <a:lumMod val="85000"/>
                    <a:lumOff val="15000"/>
                  </a:schemeClr>
                </a:solidFill>
              </a:rPr>
              <a:t>about</a:t>
            </a:r>
            <a:r>
              <a:rPr lang="sv-SE" sz="1100" dirty="0">
                <a:solidFill>
                  <a:schemeClr val="tx1">
                    <a:lumMod val="85000"/>
                    <a:lumOff val="15000"/>
                  </a:schemeClr>
                </a:solidFill>
              </a:rPr>
              <a:t> ten </a:t>
            </a:r>
            <a:r>
              <a:rPr lang="sv-SE" sz="1100" dirty="0" err="1">
                <a:solidFill>
                  <a:schemeClr val="tx1">
                    <a:lumMod val="85000"/>
                    <a:lumOff val="15000"/>
                  </a:schemeClr>
                </a:solidFill>
              </a:rPr>
              <a:t>times</a:t>
            </a:r>
            <a:r>
              <a:rPr lang="sv-SE" sz="1100" dirty="0">
                <a:solidFill>
                  <a:schemeClr val="tx1">
                    <a:lumMod val="85000"/>
                    <a:lumOff val="15000"/>
                  </a:schemeClr>
                </a:solidFill>
              </a:rPr>
              <a:t> as </a:t>
            </a:r>
            <a:r>
              <a:rPr lang="sv-SE" sz="1100" dirty="0" err="1">
                <a:solidFill>
                  <a:schemeClr val="tx1">
                    <a:lumMod val="85000"/>
                    <a:lumOff val="15000"/>
                  </a:schemeClr>
                </a:solidFill>
              </a:rPr>
              <a:t>much</a:t>
            </a:r>
            <a:r>
              <a:rPr lang="sv-SE" sz="1100" dirty="0">
                <a:solidFill>
                  <a:schemeClr val="tx1">
                    <a:lumMod val="85000"/>
                    <a:lumOff val="15000"/>
                  </a:schemeClr>
                </a:solidFill>
              </a:rPr>
              <a:t> power as the </a:t>
            </a:r>
            <a:r>
              <a:rPr lang="sv-SE" sz="1100" dirty="0" err="1">
                <a:solidFill>
                  <a:schemeClr val="tx1">
                    <a:lumMod val="85000"/>
                    <a:lumOff val="15000"/>
                  </a:schemeClr>
                </a:solidFill>
              </a:rPr>
              <a:t>microcontroller</a:t>
            </a:r>
            <a:r>
              <a:rPr lang="sv-SE" sz="1100" dirty="0">
                <a:solidFill>
                  <a:schemeClr val="tx1">
                    <a:lumMod val="85000"/>
                    <a:lumOff val="15000"/>
                  </a:schemeClr>
                </a:solidFill>
              </a:rPr>
              <a:t>.  </a:t>
            </a:r>
            <a:r>
              <a:rPr lang="sv-SE" sz="1100" dirty="0" err="1">
                <a:solidFill>
                  <a:schemeClr val="tx1">
                    <a:lumMod val="85000"/>
                    <a:lumOff val="15000"/>
                  </a:schemeClr>
                </a:solidFill>
              </a:rPr>
              <a:t>If</a:t>
            </a:r>
            <a:r>
              <a:rPr lang="sv-SE" sz="1100" dirty="0">
                <a:solidFill>
                  <a:schemeClr val="tx1">
                    <a:lumMod val="85000"/>
                    <a:lumOff val="15000"/>
                  </a:schemeClr>
                </a:solidFill>
              </a:rPr>
              <a:t> the radio </a:t>
            </a:r>
            <a:r>
              <a:rPr lang="sv-SE" sz="1100" dirty="0" err="1">
                <a:solidFill>
                  <a:schemeClr val="tx1">
                    <a:lumMod val="85000"/>
                    <a:lumOff val="15000"/>
                  </a:schemeClr>
                </a:solidFill>
              </a:rPr>
              <a:t>was</a:t>
            </a:r>
            <a:r>
              <a:rPr lang="sv-SE" sz="1100" dirty="0">
                <a:solidFill>
                  <a:schemeClr val="tx1">
                    <a:lumMod val="85000"/>
                    <a:lumOff val="15000"/>
                  </a:schemeClr>
                </a:solidFill>
              </a:rPr>
              <a:t> </a:t>
            </a:r>
            <a:r>
              <a:rPr lang="sv-SE" sz="1100" dirty="0" err="1">
                <a:solidFill>
                  <a:schemeClr val="tx1">
                    <a:lumMod val="85000"/>
                    <a:lumOff val="15000"/>
                  </a:schemeClr>
                </a:solidFill>
              </a:rPr>
              <a:t>left</a:t>
            </a:r>
            <a:r>
              <a:rPr lang="sv-SE" sz="1100" dirty="0">
                <a:solidFill>
                  <a:schemeClr val="tx1">
                    <a:lumMod val="85000"/>
                    <a:lumOff val="15000"/>
                  </a:schemeClr>
                </a:solidFill>
              </a:rPr>
              <a:t> on all the time in the Lega </a:t>
            </a:r>
            <a:r>
              <a:rPr lang="sv-SE" sz="1100" dirty="0" err="1">
                <a:solidFill>
                  <a:schemeClr val="tx1">
                    <a:lumMod val="85000"/>
                    <a:lumOff val="15000"/>
                  </a:schemeClr>
                </a:solidFill>
              </a:rPr>
              <a:t>infrastructure</a:t>
            </a:r>
            <a:r>
              <a:rPr lang="sv-SE" sz="1100" dirty="0">
                <a:solidFill>
                  <a:schemeClr val="tx1">
                    <a:lumMod val="85000"/>
                    <a:lumOff val="15000"/>
                  </a:schemeClr>
                </a:solidFill>
              </a:rPr>
              <a:t>, </a:t>
            </a:r>
            <a:r>
              <a:rPr lang="sv-SE" sz="1100" dirty="0" err="1">
                <a:solidFill>
                  <a:schemeClr val="tx1">
                    <a:lumMod val="85000"/>
                    <a:lumOff val="15000"/>
                  </a:schemeClr>
                </a:solidFill>
              </a:rPr>
              <a:t>roughly</a:t>
            </a:r>
            <a:r>
              <a:rPr lang="sv-SE" sz="1100" dirty="0">
                <a:solidFill>
                  <a:schemeClr val="tx1">
                    <a:lumMod val="85000"/>
                    <a:lumOff val="15000"/>
                  </a:schemeClr>
                </a:solidFill>
              </a:rPr>
              <a:t> 98 % of the power </a:t>
            </a:r>
            <a:r>
              <a:rPr lang="sv-SE" sz="1100" dirty="0" err="1">
                <a:solidFill>
                  <a:schemeClr val="tx1">
                    <a:lumMod val="85000"/>
                    <a:lumOff val="15000"/>
                  </a:schemeClr>
                </a:solidFill>
              </a:rPr>
              <a:t>would</a:t>
            </a:r>
            <a:r>
              <a:rPr lang="sv-SE" sz="1100" dirty="0">
                <a:solidFill>
                  <a:schemeClr val="tx1">
                    <a:lumMod val="85000"/>
                    <a:lumOff val="15000"/>
                  </a:schemeClr>
                </a:solidFill>
              </a:rPr>
              <a:t> be </a:t>
            </a:r>
            <a:r>
              <a:rPr lang="sv-SE" sz="1100" dirty="0" err="1">
                <a:solidFill>
                  <a:schemeClr val="tx1">
                    <a:lumMod val="85000"/>
                    <a:lumOff val="15000"/>
                  </a:schemeClr>
                </a:solidFill>
              </a:rPr>
              <a:t>consumed</a:t>
            </a:r>
            <a:r>
              <a:rPr lang="sv-SE" sz="1100" dirty="0">
                <a:solidFill>
                  <a:schemeClr val="tx1">
                    <a:lumMod val="85000"/>
                    <a:lumOff val="15000"/>
                  </a:schemeClr>
                </a:solidFill>
              </a:rPr>
              <a:t> by the radio </a:t>
            </a:r>
            <a:r>
              <a:rPr lang="sv-SE" sz="1100" dirty="0" err="1">
                <a:solidFill>
                  <a:schemeClr val="tx1">
                    <a:lumMod val="85000"/>
                    <a:lumOff val="15000"/>
                  </a:schemeClr>
                </a:solidFill>
              </a:rPr>
              <a:t>alone</a:t>
            </a:r>
            <a:r>
              <a:rPr lang="sv-SE" sz="1100" dirty="0">
                <a:solidFill>
                  <a:schemeClr val="tx1">
                    <a:lumMod val="85000"/>
                    <a:lumOff val="15000"/>
                  </a:schemeClr>
                </a:solidFill>
              </a:rPr>
              <a:t>. So </a:t>
            </a:r>
            <a:r>
              <a:rPr lang="sv-SE" sz="1100" dirty="0" err="1">
                <a:solidFill>
                  <a:schemeClr val="tx1">
                    <a:lumMod val="85000"/>
                    <a:lumOff val="15000"/>
                  </a:schemeClr>
                </a:solidFill>
              </a:rPr>
              <a:t>what</a:t>
            </a:r>
            <a:r>
              <a:rPr lang="sv-SE" sz="1100" dirty="0">
                <a:solidFill>
                  <a:schemeClr val="tx1">
                    <a:lumMod val="85000"/>
                    <a:lumOff val="15000"/>
                  </a:schemeClr>
                </a:solidFill>
              </a:rPr>
              <a:t> </a:t>
            </a:r>
            <a:r>
              <a:rPr lang="sv-SE" sz="1100" dirty="0" err="1">
                <a:solidFill>
                  <a:schemeClr val="tx1">
                    <a:lumMod val="85000"/>
                    <a:lumOff val="15000"/>
                  </a:schemeClr>
                </a:solidFill>
              </a:rPr>
              <a:t>can</a:t>
            </a:r>
            <a:r>
              <a:rPr lang="sv-SE" sz="1100" dirty="0">
                <a:solidFill>
                  <a:schemeClr val="tx1">
                    <a:lumMod val="85000"/>
                    <a:lumOff val="15000"/>
                  </a:schemeClr>
                </a:solidFill>
              </a:rPr>
              <a:t> </a:t>
            </a:r>
            <a:r>
              <a:rPr lang="sv-SE" sz="1100" dirty="0" err="1">
                <a:solidFill>
                  <a:schemeClr val="tx1">
                    <a:lumMod val="85000"/>
                    <a:lumOff val="15000"/>
                  </a:schemeClr>
                </a:solidFill>
              </a:rPr>
              <a:t>we</a:t>
            </a:r>
            <a:r>
              <a:rPr lang="sv-SE" sz="1100" dirty="0">
                <a:solidFill>
                  <a:schemeClr val="tx1">
                    <a:lumMod val="85000"/>
                    <a:lumOff val="15000"/>
                  </a:schemeClr>
                </a:solidFill>
              </a:rPr>
              <a:t> </a:t>
            </a:r>
            <a:r>
              <a:rPr lang="sv-SE" sz="1100" dirty="0" err="1">
                <a:solidFill>
                  <a:schemeClr val="tx1">
                    <a:lumMod val="85000"/>
                    <a:lumOff val="15000"/>
                  </a:schemeClr>
                </a:solidFill>
              </a:rPr>
              <a:t>do</a:t>
            </a:r>
            <a:r>
              <a:rPr lang="sv-SE" sz="1100" dirty="0">
                <a:solidFill>
                  <a:schemeClr val="tx1">
                    <a:lumMod val="85000"/>
                    <a:lumOff val="15000"/>
                  </a:schemeClr>
                </a:solidFill>
              </a:rPr>
              <a:t>?</a:t>
            </a:r>
          </a:p>
          <a:p>
            <a:pPr>
              <a:defRPr/>
            </a:pPr>
            <a:endParaRPr lang="sv-SE" sz="1100" dirty="0">
              <a:solidFill>
                <a:schemeClr val="tx1">
                  <a:lumMod val="85000"/>
                  <a:lumOff val="15000"/>
                </a:schemeClr>
              </a:solidFill>
            </a:endParaRPr>
          </a:p>
          <a:p>
            <a:pPr>
              <a:defRPr/>
            </a:pPr>
            <a:endParaRPr lang="sv-SE" sz="1100" dirty="0">
              <a:solidFill>
                <a:schemeClr val="tx1">
                  <a:lumMod val="85000"/>
                  <a:lumOff val="15000"/>
                </a:schemeClr>
              </a:solidFill>
            </a:endParaRPr>
          </a:p>
          <a:p>
            <a:pPr>
              <a:defRPr/>
            </a:pPr>
            <a:endParaRPr lang="sv-SE" sz="1100" dirty="0">
              <a:solidFill>
                <a:schemeClr val="tx1">
                  <a:lumMod val="85000"/>
                  <a:lumOff val="15000"/>
                </a:schemeClr>
              </a:solidFill>
            </a:endParaRPr>
          </a:p>
          <a:p>
            <a:pPr>
              <a:defRPr/>
            </a:pPr>
            <a:r>
              <a:rPr lang="sv-SE" sz="1100" dirty="0">
                <a:solidFill>
                  <a:schemeClr val="tx1">
                    <a:lumMod val="85000"/>
                    <a:lumOff val="15000"/>
                  </a:schemeClr>
                </a:solidFill>
              </a:rPr>
              <a:t>(this is the IS </a:t>
            </a:r>
            <a:r>
              <a:rPr lang="sv-SE" sz="1100" dirty="0" err="1">
                <a:solidFill>
                  <a:schemeClr val="tx1">
                    <a:lumMod val="85000"/>
                    <a:lumOff val="15000"/>
                  </a:schemeClr>
                </a:solidFill>
              </a:rPr>
              <a:t>node</a:t>
            </a:r>
            <a:r>
              <a:rPr lang="sv-SE" sz="1100" dirty="0">
                <a:solidFill>
                  <a:schemeClr val="tx1">
                    <a:lumMod val="85000"/>
                    <a:lumOff val="15000"/>
                  </a:schemeClr>
                </a:solidFill>
              </a:rPr>
              <a:t> w Sky:0.5 mA </a:t>
            </a:r>
            <a:r>
              <a:rPr lang="sv-SE" sz="1100" dirty="0" err="1">
                <a:solidFill>
                  <a:schemeClr val="tx1">
                    <a:lumMod val="85000"/>
                    <a:lumOff val="15000"/>
                  </a:schemeClr>
                </a:solidFill>
              </a:rPr>
              <a:t>when</a:t>
            </a:r>
            <a:r>
              <a:rPr lang="sv-SE" sz="1100" dirty="0">
                <a:solidFill>
                  <a:schemeClr val="tx1">
                    <a:lumMod val="85000"/>
                    <a:lumOff val="15000"/>
                  </a:schemeClr>
                </a:solidFill>
              </a:rPr>
              <a:t> </a:t>
            </a:r>
            <a:r>
              <a:rPr lang="sv-SE" sz="1100" dirty="0" err="1">
                <a:solidFill>
                  <a:schemeClr val="tx1">
                    <a:lumMod val="85000"/>
                    <a:lumOff val="15000"/>
                  </a:schemeClr>
                </a:solidFill>
              </a:rPr>
              <a:t>static</a:t>
            </a:r>
            <a:r>
              <a:rPr lang="sv-SE" sz="1100" dirty="0">
                <a:solidFill>
                  <a:schemeClr val="tx1">
                    <a:lumMod val="85000"/>
                    <a:lumOff val="15000"/>
                  </a:schemeClr>
                </a:solidFill>
              </a:rPr>
              <a:t> (no </a:t>
            </a:r>
            <a:r>
              <a:rPr lang="sv-SE" sz="1100" dirty="0" err="1">
                <a:solidFill>
                  <a:schemeClr val="tx1">
                    <a:lumMod val="85000"/>
                    <a:lumOff val="15000"/>
                  </a:schemeClr>
                </a:solidFill>
              </a:rPr>
              <a:t>Tx</a:t>
            </a:r>
            <a:r>
              <a:rPr lang="sv-SE" sz="1100" dirty="0">
                <a:solidFill>
                  <a:schemeClr val="tx1">
                    <a:lumMod val="85000"/>
                    <a:lumOff val="15000"/>
                  </a:schemeClr>
                </a:solidFill>
              </a:rPr>
              <a:t>). -&gt; 25.2/25.7)</a:t>
            </a: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32</a:t>
            </a:fld>
            <a:endParaRPr lang="sv-SE"/>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r>
              <a:rPr lang="sv-SE" sz="1100" dirty="0" err="1">
                <a:solidFill>
                  <a:schemeClr val="tx1">
                    <a:lumMod val="85000"/>
                    <a:lumOff val="15000"/>
                  </a:schemeClr>
                </a:solidFill>
              </a:rPr>
              <a:t>These</a:t>
            </a:r>
            <a:r>
              <a:rPr lang="sv-SE" sz="1100" dirty="0">
                <a:solidFill>
                  <a:schemeClr val="tx1">
                    <a:lumMod val="85000"/>
                    <a:lumOff val="15000"/>
                  </a:schemeClr>
                </a:solidFill>
              </a:rPr>
              <a:t> are </a:t>
            </a:r>
            <a:r>
              <a:rPr lang="sv-SE" sz="1100" dirty="0" err="1">
                <a:solidFill>
                  <a:schemeClr val="tx1">
                    <a:lumMod val="85000"/>
                    <a:lumOff val="15000"/>
                  </a:schemeClr>
                </a:solidFill>
              </a:rPr>
              <a:t>three</a:t>
            </a:r>
            <a:r>
              <a:rPr lang="sv-SE" sz="1100" dirty="0">
                <a:solidFill>
                  <a:schemeClr val="tx1">
                    <a:lumMod val="85000"/>
                    <a:lumOff val="15000"/>
                  </a:schemeClr>
                </a:solidFill>
              </a:rPr>
              <a:t> problems with </a:t>
            </a:r>
            <a:r>
              <a:rPr lang="sv-SE" sz="1100" dirty="0" err="1">
                <a:solidFill>
                  <a:schemeClr val="tx1">
                    <a:lumMod val="85000"/>
                    <a:lumOff val="15000"/>
                  </a:schemeClr>
                </a:solidFill>
              </a:rPr>
              <a:t>broadcast</a:t>
            </a:r>
            <a:r>
              <a:rPr lang="sv-SE" sz="1100" dirty="0">
                <a:solidFill>
                  <a:schemeClr val="tx1">
                    <a:lumMod val="85000"/>
                    <a:lumOff val="15000"/>
                  </a:schemeClr>
                </a:solidFill>
              </a:rPr>
              <a:t> that I </a:t>
            </a:r>
            <a:r>
              <a:rPr lang="sv-SE" sz="1100" dirty="0" err="1">
                <a:solidFill>
                  <a:schemeClr val="tx1">
                    <a:lumMod val="85000"/>
                    <a:lumOff val="15000"/>
                  </a:schemeClr>
                </a:solidFill>
              </a:rPr>
              <a:t>have</a:t>
            </a:r>
            <a:r>
              <a:rPr lang="sv-SE" sz="1100" dirty="0">
                <a:solidFill>
                  <a:schemeClr val="tx1">
                    <a:lumMod val="85000"/>
                    <a:lumOff val="15000"/>
                  </a:schemeClr>
                </a:solidFill>
              </a:rPr>
              <a:t> </a:t>
            </a:r>
            <a:r>
              <a:rPr lang="sv-SE" sz="1100" dirty="0" err="1">
                <a:solidFill>
                  <a:schemeClr val="tx1">
                    <a:lumMod val="85000"/>
                    <a:lumOff val="15000"/>
                  </a:schemeClr>
                </a:solidFill>
              </a:rPr>
              <a:t>identified</a:t>
            </a:r>
            <a:r>
              <a:rPr lang="sv-SE" sz="1100" dirty="0">
                <a:solidFill>
                  <a:schemeClr val="tx1">
                    <a:lumMod val="85000"/>
                    <a:lumOff val="15000"/>
                  </a:schemeClr>
                </a:solidFill>
              </a:rPr>
              <a:t>. This is </a:t>
            </a:r>
            <a:r>
              <a:rPr lang="sv-SE" sz="1100" dirty="0" err="1">
                <a:solidFill>
                  <a:schemeClr val="tx1">
                    <a:lumMod val="85000"/>
                    <a:lumOff val="15000"/>
                  </a:schemeClr>
                </a:solidFill>
              </a:rPr>
              <a:t>why</a:t>
            </a:r>
            <a:r>
              <a:rPr lang="sv-SE" sz="1100" dirty="0">
                <a:solidFill>
                  <a:schemeClr val="tx1">
                    <a:lumMod val="85000"/>
                    <a:lumOff val="15000"/>
                  </a:schemeClr>
                </a:solidFill>
              </a:rPr>
              <a:t> </a:t>
            </a:r>
            <a:r>
              <a:rPr lang="sv-SE" sz="1100" dirty="0" err="1">
                <a:solidFill>
                  <a:schemeClr val="tx1">
                    <a:lumMod val="85000"/>
                    <a:lumOff val="15000"/>
                  </a:schemeClr>
                </a:solidFill>
              </a:rPr>
              <a:t>we</a:t>
            </a:r>
            <a:r>
              <a:rPr lang="sv-SE" sz="1100" dirty="0">
                <a:solidFill>
                  <a:schemeClr val="tx1">
                    <a:lumMod val="85000"/>
                    <a:lumOff val="15000"/>
                  </a:schemeClr>
                </a:solidFill>
              </a:rPr>
              <a:t> </a:t>
            </a:r>
            <a:r>
              <a:rPr lang="sv-SE" sz="1100" dirty="0" err="1">
                <a:solidFill>
                  <a:schemeClr val="tx1">
                    <a:lumMod val="85000"/>
                    <a:lumOff val="15000"/>
                  </a:schemeClr>
                </a:solidFill>
              </a:rPr>
              <a:t>had</a:t>
            </a:r>
            <a:r>
              <a:rPr lang="sv-SE" sz="1100" dirty="0">
                <a:solidFill>
                  <a:schemeClr val="tx1">
                    <a:lumMod val="85000"/>
                    <a:lumOff val="15000"/>
                  </a:schemeClr>
                </a:solidFill>
              </a:rPr>
              <a:t> problems with the Lega </a:t>
            </a:r>
            <a:r>
              <a:rPr lang="sv-SE" sz="1100" dirty="0" err="1">
                <a:solidFill>
                  <a:schemeClr val="tx1">
                    <a:lumMod val="85000"/>
                    <a:lumOff val="15000"/>
                  </a:schemeClr>
                </a:solidFill>
              </a:rPr>
              <a:t>infrastructure</a:t>
            </a:r>
            <a:r>
              <a:rPr lang="sv-SE" sz="1100" dirty="0">
                <a:solidFill>
                  <a:schemeClr val="tx1">
                    <a:lumMod val="85000"/>
                    <a:lumOff val="15000"/>
                  </a:schemeClr>
                </a:solidFill>
              </a:rPr>
              <a:t>, with </a:t>
            </a:r>
            <a:r>
              <a:rPr lang="sv-SE" sz="1100" dirty="0" err="1">
                <a:solidFill>
                  <a:schemeClr val="tx1">
                    <a:lumMod val="85000"/>
                    <a:lumOff val="15000"/>
                  </a:schemeClr>
                </a:solidFill>
              </a:rPr>
              <a:t>short</a:t>
            </a:r>
            <a:r>
              <a:rPr lang="sv-SE" sz="1100" dirty="0">
                <a:solidFill>
                  <a:schemeClr val="tx1">
                    <a:lumMod val="85000"/>
                    <a:lumOff val="15000"/>
                  </a:schemeClr>
                </a:solidFill>
              </a:rPr>
              <a:t> </a:t>
            </a:r>
            <a:r>
              <a:rPr lang="sv-SE" sz="1100" dirty="0" err="1">
                <a:solidFill>
                  <a:schemeClr val="tx1">
                    <a:lumMod val="85000"/>
                    <a:lumOff val="15000"/>
                  </a:schemeClr>
                </a:solidFill>
              </a:rPr>
              <a:t>lifetime</a:t>
            </a:r>
            <a:r>
              <a:rPr lang="sv-SE" sz="1100" dirty="0">
                <a:solidFill>
                  <a:schemeClr val="tx1">
                    <a:lumMod val="85000"/>
                    <a:lumOff val="15000"/>
                  </a:schemeClr>
                </a:solidFill>
              </a:rPr>
              <a:t> and </a:t>
            </a:r>
            <a:r>
              <a:rPr lang="sv-SE" sz="1100" dirty="0" err="1">
                <a:solidFill>
                  <a:schemeClr val="tx1">
                    <a:lumMod val="85000"/>
                    <a:lumOff val="15000"/>
                  </a:schemeClr>
                </a:solidFill>
              </a:rPr>
              <a:t>poor</a:t>
            </a:r>
            <a:r>
              <a:rPr lang="sv-SE" sz="1100" dirty="0">
                <a:solidFill>
                  <a:schemeClr val="tx1">
                    <a:lumMod val="85000"/>
                    <a:lumOff val="15000"/>
                  </a:schemeClr>
                </a:solidFill>
              </a:rPr>
              <a:t> performance.</a:t>
            </a:r>
          </a:p>
          <a:p>
            <a:pPr defTabSz="844083">
              <a:defRPr/>
            </a:pPr>
            <a:r>
              <a:rPr lang="sv-SE" sz="1100" dirty="0">
                <a:solidFill>
                  <a:schemeClr val="tx1">
                    <a:lumMod val="85000"/>
                    <a:lumOff val="15000"/>
                  </a:schemeClr>
                </a:solidFill>
              </a:rPr>
              <a:t>The problems are </a:t>
            </a:r>
            <a:r>
              <a:rPr lang="sv-SE" sz="1100" dirty="0" err="1">
                <a:solidFill>
                  <a:schemeClr val="tx1">
                    <a:lumMod val="85000"/>
                    <a:lumOff val="15000"/>
                  </a:schemeClr>
                </a:solidFill>
              </a:rPr>
              <a:t>Congestion</a:t>
            </a:r>
            <a:r>
              <a:rPr lang="sv-SE" sz="1100" dirty="0">
                <a:solidFill>
                  <a:schemeClr val="tx1">
                    <a:lumMod val="85000"/>
                    <a:lumOff val="15000"/>
                  </a:schemeClr>
                </a:solidFill>
              </a:rPr>
              <a:t>, </a:t>
            </a:r>
            <a:r>
              <a:rPr lang="sv-SE" sz="1100" dirty="0" err="1">
                <a:solidFill>
                  <a:schemeClr val="tx1">
                    <a:lumMod val="85000"/>
                    <a:lumOff val="15000"/>
                  </a:schemeClr>
                </a:solidFill>
              </a:rPr>
              <a:t>Overhearing</a:t>
            </a:r>
            <a:r>
              <a:rPr lang="sv-SE" sz="1100" dirty="0">
                <a:solidFill>
                  <a:schemeClr val="tx1">
                    <a:lumMod val="85000"/>
                    <a:lumOff val="15000"/>
                  </a:schemeClr>
                </a:solidFill>
              </a:rPr>
              <a:t> </a:t>
            </a:r>
            <a:r>
              <a:rPr lang="sv-SE" sz="1100" dirty="0" err="1">
                <a:solidFill>
                  <a:schemeClr val="tx1">
                    <a:lumMod val="85000"/>
                    <a:lumOff val="15000"/>
                  </a:schemeClr>
                </a:solidFill>
              </a:rPr>
              <a:t>Costs</a:t>
            </a:r>
            <a:r>
              <a:rPr lang="sv-SE" sz="1100" dirty="0">
                <a:solidFill>
                  <a:schemeClr val="tx1">
                    <a:lumMod val="85000"/>
                    <a:lumOff val="15000"/>
                  </a:schemeClr>
                </a:solidFill>
              </a:rPr>
              <a:t> and </a:t>
            </a:r>
            <a:r>
              <a:rPr lang="sv-SE" sz="1100" dirty="0" err="1">
                <a:solidFill>
                  <a:schemeClr val="tx1">
                    <a:lumMod val="85000"/>
                    <a:lumOff val="15000"/>
                  </a:schemeClr>
                </a:solidFill>
              </a:rPr>
              <a:t>Biased</a:t>
            </a:r>
            <a:r>
              <a:rPr lang="sv-SE" sz="1100" dirty="0">
                <a:solidFill>
                  <a:schemeClr val="tx1">
                    <a:lumMod val="85000"/>
                    <a:lumOff val="15000"/>
                  </a:schemeClr>
                </a:solidFill>
              </a:rPr>
              <a:t> </a:t>
            </a:r>
            <a:r>
              <a:rPr lang="sv-SE" sz="1100" dirty="0" err="1">
                <a:solidFill>
                  <a:schemeClr val="tx1">
                    <a:lumMod val="85000"/>
                    <a:lumOff val="15000"/>
                  </a:schemeClr>
                </a:solidFill>
              </a:rPr>
              <a:t>Effort</a:t>
            </a:r>
            <a:r>
              <a:rPr lang="sv-SE" sz="1100" dirty="0">
                <a:solidFill>
                  <a:schemeClr val="tx1">
                    <a:lumMod val="85000"/>
                    <a:lumOff val="15000"/>
                  </a:schemeClr>
                </a:solidFill>
              </a:rPr>
              <a:t>.</a:t>
            </a:r>
            <a:endParaRPr lang="sv-SE" dirty="0" smtClean="0"/>
          </a:p>
          <a:p>
            <a:endParaRPr lang="sv-SE" baseline="0" dirty="0" smtClean="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33</a:t>
            </a:fld>
            <a:endParaRPr lang="sv-S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sank after sailing less than 2 km into its </a:t>
            </a:r>
            <a:r>
              <a:rPr lang="en-US" dirty="0" smtClean="0">
                <a:hlinkClick r:id="rId3" tooltip="Maiden voyage"/>
              </a:rPr>
              <a:t>maiden voyage</a:t>
            </a:r>
            <a:r>
              <a:rPr lang="en-US" dirty="0" smtClean="0"/>
              <a:t> on 10 August 1628.</a:t>
            </a:r>
          </a:p>
          <a:p>
            <a:r>
              <a:rPr lang="en-US" dirty="0" smtClean="0"/>
              <a:t>333 years on the bottom</a:t>
            </a:r>
          </a:p>
          <a:p>
            <a:r>
              <a:rPr lang="en-US" dirty="0" smtClean="0"/>
              <a:t>salvaged with a largely intact hull in 1961, now on display</a:t>
            </a:r>
            <a:r>
              <a:rPr lang="en-US" baseline="0" dirty="0" smtClean="0"/>
              <a:t> in the Vasa museum in central </a:t>
            </a:r>
            <a:r>
              <a:rPr lang="en-US" baseline="0" dirty="0" err="1" smtClean="0"/>
              <a:t>Sthlm</a:t>
            </a:r>
            <a:endParaRPr lang="en-US" dirty="0"/>
          </a:p>
        </p:txBody>
      </p:sp>
      <p:sp>
        <p:nvSpPr>
          <p:cNvPr id="4" name="Slide Number Placeholder 3"/>
          <p:cNvSpPr>
            <a:spLocks noGrp="1"/>
          </p:cNvSpPr>
          <p:nvPr>
            <p:ph type="sldNum" sz="quarter" idx="10"/>
          </p:nvPr>
        </p:nvSpPr>
        <p:spPr/>
        <p:txBody>
          <a:bodyPr/>
          <a:lstStyle/>
          <a:p>
            <a:fld id="{E766C7A1-A3F4-774B-ADB0-DFA7635448F1}" type="slidenum">
              <a:rPr lang="en-US" smtClean="0"/>
              <a:t>7</a:t>
            </a:fld>
            <a:endParaRPr lang="en-US"/>
          </a:p>
        </p:txBody>
      </p:sp>
    </p:spTree>
    <p:extLst>
      <p:ext uri="{BB962C8B-B14F-4D97-AF65-F5344CB8AC3E}">
        <p14:creationId xmlns:p14="http://schemas.microsoft.com/office/powerpoint/2010/main" val="4208486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r>
              <a:rPr lang="sv-SE" dirty="0" smtClean="0"/>
              <a:t>Problem</a:t>
            </a:r>
            <a:r>
              <a:rPr lang="sv-SE" baseline="0" dirty="0" smtClean="0"/>
              <a:t> </a:t>
            </a:r>
            <a:r>
              <a:rPr lang="sv-SE" baseline="0" dirty="0" err="1" smtClean="0"/>
              <a:t>one</a:t>
            </a:r>
            <a:r>
              <a:rPr lang="sv-SE" baseline="0" dirty="0" smtClean="0"/>
              <a:t>: </a:t>
            </a:r>
            <a:r>
              <a:rPr lang="sv-SE" baseline="0" dirty="0" err="1" smtClean="0"/>
              <a:t>there</a:t>
            </a:r>
            <a:r>
              <a:rPr lang="sv-SE" baseline="0" dirty="0" smtClean="0"/>
              <a:t> is </a:t>
            </a:r>
            <a:r>
              <a:rPr lang="sv-SE" baseline="0" dirty="0" err="1" smtClean="0"/>
              <a:t>too</a:t>
            </a:r>
            <a:r>
              <a:rPr lang="sv-SE" baseline="0" dirty="0" smtClean="0"/>
              <a:t> </a:t>
            </a:r>
            <a:r>
              <a:rPr lang="sv-SE" baseline="0" dirty="0" err="1" smtClean="0"/>
              <a:t>much</a:t>
            </a:r>
            <a:r>
              <a:rPr lang="sv-SE" baseline="0" dirty="0" smtClean="0"/>
              <a:t> </a:t>
            </a:r>
            <a:r>
              <a:rPr lang="sv-SE" baseline="0" dirty="0" err="1" smtClean="0"/>
              <a:t>traffic</a:t>
            </a:r>
            <a:r>
              <a:rPr lang="sv-SE" baseline="0" dirty="0" smtClean="0"/>
              <a:t>. </a:t>
            </a:r>
            <a:r>
              <a:rPr lang="sv-SE" baseline="0" dirty="0" err="1" smtClean="0"/>
              <a:t>Collisions</a:t>
            </a:r>
            <a:r>
              <a:rPr lang="sv-SE" baseline="0" dirty="0" smtClean="0"/>
              <a:t> </a:t>
            </a:r>
            <a:r>
              <a:rPr lang="sv-SE" baseline="0" dirty="0" err="1" smtClean="0"/>
              <a:t>will</a:t>
            </a:r>
            <a:r>
              <a:rPr lang="sv-SE" baseline="0" dirty="0" smtClean="0"/>
              <a:t> cause </a:t>
            </a:r>
            <a:r>
              <a:rPr lang="sv-SE" baseline="0" dirty="0" err="1" smtClean="0"/>
              <a:t>corrupt</a:t>
            </a:r>
            <a:r>
              <a:rPr lang="sv-SE" baseline="0" dirty="0" smtClean="0"/>
              <a:t> and </a:t>
            </a:r>
            <a:r>
              <a:rPr lang="sv-SE" baseline="0" dirty="0" err="1" smtClean="0"/>
              <a:t>dropped</a:t>
            </a:r>
            <a:r>
              <a:rPr lang="sv-SE" baseline="0" dirty="0" smtClean="0"/>
              <a:t> packets </a:t>
            </a:r>
            <a:r>
              <a:rPr lang="sv-SE" baseline="0" dirty="0" err="1" smtClean="0"/>
              <a:t>which</a:t>
            </a:r>
            <a:r>
              <a:rPr lang="sv-SE" baseline="0" dirty="0" smtClean="0"/>
              <a:t> is a </a:t>
            </a:r>
            <a:r>
              <a:rPr lang="sv-SE" baseline="0" dirty="0" err="1" smtClean="0"/>
              <a:t>reduces</a:t>
            </a:r>
            <a:r>
              <a:rPr lang="sv-SE" baseline="0" dirty="0" smtClean="0"/>
              <a:t> </a:t>
            </a:r>
            <a:r>
              <a:rPr lang="sv-SE" baseline="0" dirty="0" err="1" smtClean="0"/>
              <a:t>lifetime</a:t>
            </a:r>
            <a:r>
              <a:rPr lang="sv-SE" baseline="0" dirty="0" smtClean="0"/>
              <a:t>.</a:t>
            </a: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34</a:t>
            </a:fld>
            <a:endParaRPr lang="sv-SE"/>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r>
              <a:rPr lang="sv-SE" dirty="0" smtClean="0"/>
              <a:t>Problem </a:t>
            </a:r>
            <a:r>
              <a:rPr lang="sv-SE" dirty="0" err="1" smtClean="0"/>
              <a:t>two</a:t>
            </a:r>
            <a:r>
              <a:rPr lang="sv-SE" dirty="0" smtClean="0"/>
              <a:t>: </a:t>
            </a:r>
            <a:r>
              <a:rPr lang="sv-SE" dirty="0" err="1" smtClean="0"/>
              <a:t>broadcast</a:t>
            </a:r>
            <a:r>
              <a:rPr lang="sv-SE" dirty="0" smtClean="0"/>
              <a:t> </a:t>
            </a:r>
            <a:r>
              <a:rPr lang="sv-SE" dirty="0" err="1" smtClean="0"/>
              <a:t>doesn’t</a:t>
            </a:r>
            <a:r>
              <a:rPr lang="sv-SE" dirty="0" smtClean="0"/>
              <a:t> </a:t>
            </a:r>
            <a:r>
              <a:rPr lang="sv-SE" dirty="0" err="1" smtClean="0"/>
              <a:t>care</a:t>
            </a:r>
            <a:r>
              <a:rPr lang="sv-SE" dirty="0" smtClean="0"/>
              <a:t> </a:t>
            </a:r>
            <a:r>
              <a:rPr lang="sv-SE" dirty="0" err="1" smtClean="0"/>
              <a:t>if</a:t>
            </a:r>
            <a:r>
              <a:rPr lang="sv-SE" dirty="0" smtClean="0"/>
              <a:t> a receiver is </a:t>
            </a:r>
            <a:r>
              <a:rPr lang="sv-SE" dirty="0" err="1" smtClean="0"/>
              <a:t>interested</a:t>
            </a:r>
            <a:r>
              <a:rPr lang="sv-SE" dirty="0" smtClean="0"/>
              <a:t> or not. It </a:t>
            </a:r>
            <a:r>
              <a:rPr lang="sv-SE" dirty="0" err="1" smtClean="0"/>
              <a:t>assumes</a:t>
            </a:r>
            <a:r>
              <a:rPr lang="sv-SE" dirty="0" smtClean="0"/>
              <a:t> </a:t>
            </a:r>
            <a:r>
              <a:rPr lang="sv-SE" dirty="0" err="1" smtClean="0"/>
              <a:t>they</a:t>
            </a:r>
            <a:r>
              <a:rPr lang="sv-SE" dirty="0" smtClean="0"/>
              <a:t> are,</a:t>
            </a:r>
            <a:r>
              <a:rPr lang="sv-SE" baseline="0" dirty="0" smtClean="0"/>
              <a:t> so i</a:t>
            </a:r>
            <a:r>
              <a:rPr lang="sv-SE" dirty="0" smtClean="0"/>
              <a:t>t </a:t>
            </a:r>
            <a:r>
              <a:rPr lang="sv-SE" dirty="0" err="1" smtClean="0"/>
              <a:t>wakes</a:t>
            </a:r>
            <a:r>
              <a:rPr lang="sv-SE" dirty="0" smtClean="0"/>
              <a:t> </a:t>
            </a:r>
            <a:r>
              <a:rPr lang="sv-SE" dirty="0" err="1" smtClean="0"/>
              <a:t>them</a:t>
            </a:r>
            <a:r>
              <a:rPr lang="sv-SE" dirty="0" smtClean="0"/>
              <a:t> all up </a:t>
            </a:r>
            <a:r>
              <a:rPr lang="sv-SE" baseline="0" dirty="0" err="1" smtClean="0"/>
              <a:t>anyway</a:t>
            </a:r>
            <a:r>
              <a:rPr lang="sv-SE" baseline="0" dirty="0" smtClean="0"/>
              <a:t>. This is </a:t>
            </a:r>
            <a:r>
              <a:rPr lang="sv-SE" baseline="0" dirty="0" err="1" smtClean="0"/>
              <a:t>especially</a:t>
            </a:r>
            <a:r>
              <a:rPr lang="sv-SE" baseline="0" dirty="0" smtClean="0"/>
              <a:t> </a:t>
            </a:r>
            <a:r>
              <a:rPr lang="sv-SE" baseline="0" dirty="0" err="1" smtClean="0"/>
              <a:t>serious</a:t>
            </a:r>
            <a:r>
              <a:rPr lang="sv-SE" baseline="0" dirty="0" smtClean="0"/>
              <a:t> </a:t>
            </a:r>
            <a:r>
              <a:rPr lang="sv-SE" baseline="0" dirty="0" err="1" smtClean="0"/>
              <a:t>if</a:t>
            </a:r>
            <a:r>
              <a:rPr lang="sv-SE" baseline="0" dirty="0" smtClean="0"/>
              <a:t> the </a:t>
            </a:r>
            <a:r>
              <a:rPr lang="sv-SE" baseline="0" dirty="0" err="1" smtClean="0"/>
              <a:t>network</a:t>
            </a:r>
            <a:r>
              <a:rPr lang="sv-SE" baseline="0" dirty="0" smtClean="0"/>
              <a:t> has a </a:t>
            </a:r>
            <a:r>
              <a:rPr lang="sv-SE" baseline="0" dirty="0" err="1" smtClean="0"/>
              <a:t>lot</a:t>
            </a:r>
            <a:r>
              <a:rPr lang="sv-SE" baseline="0" dirty="0" smtClean="0"/>
              <a:t> of </a:t>
            </a:r>
            <a:r>
              <a:rPr lang="sv-SE" baseline="0" dirty="0" err="1" smtClean="0"/>
              <a:t>uninteresting</a:t>
            </a:r>
            <a:r>
              <a:rPr lang="sv-SE" baseline="0" dirty="0" smtClean="0"/>
              <a:t> </a:t>
            </a:r>
            <a:r>
              <a:rPr lang="sv-SE" baseline="0" dirty="0" err="1" smtClean="0"/>
              <a:t>traffic</a:t>
            </a:r>
            <a:r>
              <a:rPr lang="sv-SE" baseline="0" dirty="0" smtClean="0"/>
              <a:t>, like the Lega </a:t>
            </a:r>
            <a:r>
              <a:rPr lang="sv-SE" baseline="0" dirty="0" err="1" smtClean="0"/>
              <a:t>infrastructure</a:t>
            </a:r>
            <a:r>
              <a:rPr lang="sv-SE" baseline="0" dirty="0" smtClean="0"/>
              <a:t>.</a:t>
            </a:r>
          </a:p>
          <a:p>
            <a:endParaRPr lang="sv-SE" baseline="0" dirty="0" smtClean="0"/>
          </a:p>
          <a:p>
            <a:r>
              <a:rPr lang="sv-SE" baseline="0" dirty="0" smtClean="0"/>
              <a:t>(</a:t>
            </a:r>
            <a:r>
              <a:rPr lang="sv-SE" baseline="0" dirty="0" err="1" smtClean="0"/>
              <a:t>Uninteresting</a:t>
            </a:r>
            <a:r>
              <a:rPr lang="sv-SE" baseline="0" dirty="0" smtClean="0"/>
              <a:t> is not the same as </a:t>
            </a:r>
            <a:r>
              <a:rPr lang="sv-SE" baseline="0" dirty="0" err="1" smtClean="0"/>
              <a:t>unnecessary</a:t>
            </a:r>
            <a:r>
              <a:rPr lang="sv-SE" baseline="0" dirty="0" smtClean="0"/>
              <a:t>, so it </a:t>
            </a:r>
            <a:r>
              <a:rPr lang="sv-SE" baseline="0" dirty="0" err="1" smtClean="0"/>
              <a:t>cannot</a:t>
            </a:r>
            <a:r>
              <a:rPr lang="sv-SE" baseline="0" dirty="0" smtClean="0"/>
              <a:t> be just </a:t>
            </a:r>
            <a:r>
              <a:rPr lang="sv-SE" baseline="0" dirty="0" err="1" smtClean="0"/>
              <a:t>skipped</a:t>
            </a:r>
            <a:r>
              <a:rPr lang="sv-SE" baseline="0" dirty="0" smtClean="0"/>
              <a:t>)</a:t>
            </a:r>
            <a:endParaRPr lang="sv-SE" dirty="0" smtClean="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35</a:t>
            </a:fld>
            <a:endParaRPr lang="sv-SE"/>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r>
              <a:rPr lang="sv-SE" dirty="0" smtClean="0"/>
              <a:t>Problem</a:t>
            </a:r>
            <a:r>
              <a:rPr lang="sv-SE" baseline="0" dirty="0" smtClean="0"/>
              <a:t> </a:t>
            </a:r>
            <a:r>
              <a:rPr lang="sv-SE" baseline="0" dirty="0" err="1" smtClean="0"/>
              <a:t>three</a:t>
            </a:r>
            <a:r>
              <a:rPr lang="sv-SE" baseline="0" dirty="0" smtClean="0"/>
              <a:t>: the </a:t>
            </a:r>
            <a:r>
              <a:rPr lang="sv-SE" baseline="0" dirty="0" err="1" smtClean="0"/>
              <a:t>sender</a:t>
            </a:r>
            <a:r>
              <a:rPr lang="sv-SE" baseline="0" dirty="0" smtClean="0"/>
              <a:t> must </a:t>
            </a:r>
            <a:r>
              <a:rPr lang="sv-SE" baseline="0" dirty="0" err="1" smtClean="0"/>
              <a:t>use</a:t>
            </a:r>
            <a:r>
              <a:rPr lang="sv-SE" baseline="0" dirty="0" smtClean="0"/>
              <a:t> the radio </a:t>
            </a:r>
            <a:r>
              <a:rPr lang="sv-SE" baseline="0" dirty="0" err="1" smtClean="0"/>
              <a:t>much</a:t>
            </a:r>
            <a:r>
              <a:rPr lang="sv-SE" baseline="0" dirty="0" smtClean="0"/>
              <a:t> </a:t>
            </a:r>
            <a:r>
              <a:rPr lang="sv-SE" baseline="0" dirty="0" err="1" smtClean="0"/>
              <a:t>more</a:t>
            </a:r>
            <a:r>
              <a:rPr lang="sv-SE" baseline="0" dirty="0" smtClean="0"/>
              <a:t> </a:t>
            </a:r>
            <a:r>
              <a:rPr lang="sv-SE" baseline="0" dirty="0" err="1" smtClean="0"/>
              <a:t>than</a:t>
            </a:r>
            <a:r>
              <a:rPr lang="sv-SE" baseline="0" dirty="0" smtClean="0"/>
              <a:t> the receivers. This makes the </a:t>
            </a:r>
            <a:r>
              <a:rPr lang="sv-SE" baseline="0" dirty="0" err="1" smtClean="0"/>
              <a:t>burden</a:t>
            </a:r>
            <a:r>
              <a:rPr lang="sv-SE" baseline="0" dirty="0" smtClean="0"/>
              <a:t> </a:t>
            </a:r>
            <a:r>
              <a:rPr lang="sv-SE" baseline="0" dirty="0" err="1" smtClean="0"/>
              <a:t>very</a:t>
            </a:r>
            <a:r>
              <a:rPr lang="sv-SE" baseline="0" dirty="0" smtClean="0"/>
              <a:t> </a:t>
            </a:r>
            <a:r>
              <a:rPr lang="sv-SE" baseline="0" dirty="0" err="1" smtClean="0"/>
              <a:t>uneven</a:t>
            </a:r>
            <a:r>
              <a:rPr lang="sv-SE" baseline="0" dirty="0" smtClean="0"/>
              <a:t>. </a:t>
            </a:r>
          </a:p>
          <a:p>
            <a:endParaRPr lang="sv-SE" baseline="0" dirty="0" smtClean="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36</a:t>
            </a:fld>
            <a:endParaRPr lang="sv-SE"/>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a:defRPr/>
            </a:pPr>
            <a:r>
              <a:rPr lang="sv-SE" sz="1100" dirty="0">
                <a:solidFill>
                  <a:schemeClr val="tx1">
                    <a:lumMod val="85000"/>
                    <a:lumOff val="15000"/>
                  </a:schemeClr>
                </a:solidFill>
              </a:rPr>
              <a:t>This is the </a:t>
            </a:r>
            <a:r>
              <a:rPr lang="sv-SE" sz="1100" dirty="0" err="1">
                <a:solidFill>
                  <a:schemeClr val="tx1">
                    <a:lumMod val="85000"/>
                    <a:lumOff val="15000"/>
                  </a:schemeClr>
                </a:solidFill>
              </a:rPr>
              <a:t>result</a:t>
            </a:r>
            <a:r>
              <a:rPr lang="sv-SE" sz="1100" dirty="0">
                <a:solidFill>
                  <a:schemeClr val="tx1">
                    <a:lumMod val="85000"/>
                    <a:lumOff val="15000"/>
                  </a:schemeClr>
                </a:solidFill>
              </a:rPr>
              <a:t>. </a:t>
            </a:r>
            <a:r>
              <a:rPr lang="sv-SE" sz="1100" dirty="0" err="1">
                <a:solidFill>
                  <a:schemeClr val="tx1">
                    <a:lumMod val="85000"/>
                    <a:lumOff val="15000"/>
                  </a:schemeClr>
                </a:solidFill>
              </a:rPr>
              <a:t>Only</a:t>
            </a:r>
            <a:r>
              <a:rPr lang="sv-SE" sz="1100" dirty="0">
                <a:solidFill>
                  <a:schemeClr val="tx1">
                    <a:lumMod val="85000"/>
                    <a:lumOff val="15000"/>
                  </a:schemeClr>
                </a:solidFill>
              </a:rPr>
              <a:t> </a:t>
            </a:r>
            <a:r>
              <a:rPr lang="sv-SE" sz="1100" dirty="0" err="1">
                <a:solidFill>
                  <a:schemeClr val="tx1">
                    <a:lumMod val="85000"/>
                    <a:lumOff val="15000"/>
                  </a:schemeClr>
                </a:solidFill>
              </a:rPr>
              <a:t>those</a:t>
            </a:r>
            <a:r>
              <a:rPr lang="sv-SE" sz="1100" dirty="0">
                <a:solidFill>
                  <a:schemeClr val="tx1">
                    <a:lumMod val="85000"/>
                    <a:lumOff val="15000"/>
                  </a:schemeClr>
                </a:solidFill>
              </a:rPr>
              <a:t> in </a:t>
            </a:r>
            <a:r>
              <a:rPr lang="sv-SE" sz="1100" dirty="0" err="1">
                <a:solidFill>
                  <a:schemeClr val="tx1">
                    <a:lumMod val="85000"/>
                    <a:lumOff val="15000"/>
                  </a:schemeClr>
                </a:solidFill>
              </a:rPr>
              <a:t>range</a:t>
            </a:r>
            <a:r>
              <a:rPr lang="sv-SE" sz="1100" dirty="0">
                <a:solidFill>
                  <a:schemeClr val="tx1">
                    <a:lumMod val="85000"/>
                    <a:lumOff val="15000"/>
                  </a:schemeClr>
                </a:solidFill>
              </a:rPr>
              <a:t> and </a:t>
            </a:r>
            <a:r>
              <a:rPr lang="sv-SE" sz="1100" dirty="0" err="1">
                <a:solidFill>
                  <a:schemeClr val="tx1">
                    <a:lumMod val="85000"/>
                    <a:lumOff val="15000"/>
                  </a:schemeClr>
                </a:solidFill>
              </a:rPr>
              <a:t>listening</a:t>
            </a:r>
            <a:r>
              <a:rPr lang="sv-SE" sz="1100" dirty="0">
                <a:solidFill>
                  <a:schemeClr val="tx1">
                    <a:lumMod val="85000"/>
                    <a:lumOff val="15000"/>
                  </a:schemeClr>
                </a:solidFill>
              </a:rPr>
              <a:t> </a:t>
            </a:r>
            <a:r>
              <a:rPr lang="sv-SE" sz="1100" dirty="0" err="1">
                <a:solidFill>
                  <a:schemeClr val="tx1">
                    <a:lumMod val="85000"/>
                    <a:lumOff val="15000"/>
                  </a:schemeClr>
                </a:solidFill>
              </a:rPr>
              <a:t>will</a:t>
            </a:r>
            <a:r>
              <a:rPr lang="sv-SE" sz="1100" dirty="0">
                <a:solidFill>
                  <a:schemeClr val="tx1">
                    <a:lumMod val="85000"/>
                    <a:lumOff val="15000"/>
                  </a:schemeClr>
                </a:solidFill>
              </a:rPr>
              <a:t> </a:t>
            </a:r>
            <a:r>
              <a:rPr lang="sv-SE" sz="1100" dirty="0" err="1">
                <a:solidFill>
                  <a:schemeClr val="tx1">
                    <a:lumMod val="85000"/>
                    <a:lumOff val="15000"/>
                  </a:schemeClr>
                </a:solidFill>
              </a:rPr>
              <a:t>receive</a:t>
            </a:r>
            <a:r>
              <a:rPr lang="sv-SE" sz="1100" dirty="0">
                <a:solidFill>
                  <a:schemeClr val="tx1">
                    <a:lumMod val="85000"/>
                    <a:lumOff val="15000"/>
                  </a:schemeClr>
                </a:solidFill>
              </a:rPr>
              <a:t> the packet.</a:t>
            </a:r>
          </a:p>
          <a:p>
            <a:pPr>
              <a:defRPr/>
            </a:pPr>
            <a:endParaRPr lang="sv-SE" sz="1100" dirty="0">
              <a:solidFill>
                <a:schemeClr val="tx1">
                  <a:lumMod val="85000"/>
                  <a:lumOff val="15000"/>
                </a:schemeClr>
              </a:solidFill>
            </a:endParaRPr>
          </a:p>
          <a:p>
            <a:pPr>
              <a:defRPr/>
            </a:pPr>
            <a:r>
              <a:rPr lang="sv-SE" sz="1100" dirty="0" err="1">
                <a:solidFill>
                  <a:schemeClr val="tx1">
                    <a:lumMod val="85000"/>
                    <a:lumOff val="15000"/>
                  </a:schemeClr>
                </a:solidFill>
              </a:rPr>
              <a:t>Politecast</a:t>
            </a:r>
            <a:r>
              <a:rPr lang="sv-SE" sz="1100" dirty="0">
                <a:solidFill>
                  <a:schemeClr val="tx1">
                    <a:lumMod val="85000"/>
                    <a:lumOff val="15000"/>
                  </a:schemeClr>
                </a:solidFill>
              </a:rPr>
              <a:t> is different from </a:t>
            </a:r>
            <a:r>
              <a:rPr lang="sv-SE" sz="1100" dirty="0" err="1">
                <a:solidFill>
                  <a:schemeClr val="tx1">
                    <a:lumMod val="85000"/>
                    <a:lumOff val="15000"/>
                  </a:schemeClr>
                </a:solidFill>
              </a:rPr>
              <a:t>broadcast</a:t>
            </a:r>
            <a:r>
              <a:rPr lang="sv-SE" sz="1100" dirty="0">
                <a:solidFill>
                  <a:schemeClr val="tx1">
                    <a:lumMod val="85000"/>
                    <a:lumOff val="15000"/>
                  </a:schemeClr>
                </a:solidFill>
              </a:rPr>
              <a:t> and is not </a:t>
            </a:r>
            <a:r>
              <a:rPr lang="sv-SE" sz="1100" dirty="0" err="1">
                <a:solidFill>
                  <a:schemeClr val="tx1">
                    <a:lumMod val="85000"/>
                    <a:lumOff val="15000"/>
                  </a:schemeClr>
                </a:solidFill>
              </a:rPr>
              <a:t>meant</a:t>
            </a:r>
            <a:r>
              <a:rPr lang="sv-SE" sz="1100" dirty="0">
                <a:solidFill>
                  <a:schemeClr val="tx1">
                    <a:lumMod val="85000"/>
                    <a:lumOff val="15000"/>
                  </a:schemeClr>
                </a:solidFill>
              </a:rPr>
              <a:t> to be a </a:t>
            </a:r>
            <a:r>
              <a:rPr lang="sv-SE" sz="1100" dirty="0" err="1">
                <a:solidFill>
                  <a:schemeClr val="tx1">
                    <a:lumMod val="85000"/>
                    <a:lumOff val="15000"/>
                  </a:schemeClr>
                </a:solidFill>
              </a:rPr>
              <a:t>replacement</a:t>
            </a:r>
            <a:r>
              <a:rPr lang="sv-SE" sz="1100" dirty="0">
                <a:solidFill>
                  <a:schemeClr val="tx1">
                    <a:lumMod val="85000"/>
                    <a:lumOff val="15000"/>
                  </a:schemeClr>
                </a:solidFill>
              </a:rPr>
              <a:t>. </a:t>
            </a:r>
            <a:r>
              <a:rPr lang="sv-SE" sz="1100" dirty="0" err="1">
                <a:solidFill>
                  <a:schemeClr val="tx1">
                    <a:lumMod val="85000"/>
                    <a:lumOff val="15000"/>
                  </a:schemeClr>
                </a:solidFill>
              </a:rPr>
              <a:t>They</a:t>
            </a:r>
            <a:r>
              <a:rPr lang="sv-SE" sz="1100" dirty="0">
                <a:solidFill>
                  <a:schemeClr val="tx1">
                    <a:lumMod val="85000"/>
                    <a:lumOff val="15000"/>
                  </a:schemeClr>
                </a:solidFill>
              </a:rPr>
              <a:t> are </a:t>
            </a:r>
            <a:r>
              <a:rPr lang="sv-SE" sz="1100" dirty="0" err="1">
                <a:solidFill>
                  <a:schemeClr val="tx1">
                    <a:lumMod val="85000"/>
                    <a:lumOff val="15000"/>
                  </a:schemeClr>
                </a:solidFill>
              </a:rPr>
              <a:t>qualitatively</a:t>
            </a:r>
            <a:r>
              <a:rPr lang="sv-SE" sz="1100" dirty="0">
                <a:solidFill>
                  <a:schemeClr val="tx1">
                    <a:lumMod val="85000"/>
                    <a:lumOff val="15000"/>
                  </a:schemeClr>
                </a:solidFill>
              </a:rPr>
              <a:t> different and </a:t>
            </a:r>
            <a:r>
              <a:rPr lang="sv-SE" sz="1100" dirty="0" err="1">
                <a:solidFill>
                  <a:schemeClr val="tx1">
                    <a:lumMod val="85000"/>
                    <a:lumOff val="15000"/>
                  </a:schemeClr>
                </a:solidFill>
              </a:rPr>
              <a:t>can</a:t>
            </a:r>
            <a:r>
              <a:rPr lang="sv-SE" sz="1100" dirty="0">
                <a:solidFill>
                  <a:schemeClr val="tx1">
                    <a:lumMod val="85000"/>
                    <a:lumOff val="15000"/>
                  </a:schemeClr>
                </a:solidFill>
              </a:rPr>
              <a:t> </a:t>
            </a:r>
            <a:r>
              <a:rPr lang="sv-SE" sz="1100" dirty="0" err="1">
                <a:solidFill>
                  <a:schemeClr val="tx1">
                    <a:lumMod val="85000"/>
                    <a:lumOff val="15000"/>
                  </a:schemeClr>
                </a:solidFill>
              </a:rPr>
              <a:t>coexist</a:t>
            </a:r>
            <a:r>
              <a:rPr lang="sv-SE" sz="1100" dirty="0">
                <a:solidFill>
                  <a:schemeClr val="tx1">
                    <a:lumMod val="85000"/>
                    <a:lumOff val="15000"/>
                  </a:schemeClr>
                </a:solidFill>
              </a:rPr>
              <a:t>. </a:t>
            </a:r>
            <a:r>
              <a:rPr lang="sv-SE" sz="1100" dirty="0" err="1">
                <a:solidFill>
                  <a:schemeClr val="tx1">
                    <a:lumMod val="85000"/>
                    <a:lumOff val="15000"/>
                  </a:schemeClr>
                </a:solidFill>
              </a:rPr>
              <a:t>Sometimes</a:t>
            </a:r>
            <a:r>
              <a:rPr lang="sv-SE" sz="1100" dirty="0">
                <a:solidFill>
                  <a:schemeClr val="tx1">
                    <a:lumMod val="85000"/>
                    <a:lumOff val="15000"/>
                  </a:schemeClr>
                </a:solidFill>
              </a:rPr>
              <a:t> you </a:t>
            </a:r>
            <a:r>
              <a:rPr lang="sv-SE" sz="1100" i="1" dirty="0" err="1">
                <a:solidFill>
                  <a:schemeClr val="tx1">
                    <a:lumMod val="85000"/>
                    <a:lumOff val="15000"/>
                  </a:schemeClr>
                </a:solidFill>
              </a:rPr>
              <a:t>want</a:t>
            </a:r>
            <a:r>
              <a:rPr lang="sv-SE" sz="1100" i="1" dirty="0">
                <a:solidFill>
                  <a:schemeClr val="tx1">
                    <a:lumMod val="85000"/>
                    <a:lumOff val="15000"/>
                  </a:schemeClr>
                </a:solidFill>
              </a:rPr>
              <a:t> </a:t>
            </a:r>
            <a:r>
              <a:rPr lang="sv-SE" sz="1100" dirty="0">
                <a:solidFill>
                  <a:schemeClr val="tx1">
                    <a:lumMod val="85000"/>
                    <a:lumOff val="15000"/>
                  </a:schemeClr>
                </a:solidFill>
              </a:rPr>
              <a:t>to </a:t>
            </a:r>
            <a:r>
              <a:rPr lang="sv-SE" sz="1100" dirty="0" err="1">
                <a:solidFill>
                  <a:schemeClr val="tx1">
                    <a:lumMod val="85000"/>
                    <a:lumOff val="15000"/>
                  </a:schemeClr>
                </a:solidFill>
              </a:rPr>
              <a:t>wake</a:t>
            </a:r>
            <a:r>
              <a:rPr lang="sv-SE" sz="1100" dirty="0">
                <a:solidFill>
                  <a:schemeClr val="tx1">
                    <a:lumMod val="85000"/>
                    <a:lumOff val="15000"/>
                  </a:schemeClr>
                </a:solidFill>
              </a:rPr>
              <a:t> up all </a:t>
            </a:r>
            <a:r>
              <a:rPr lang="sv-SE" sz="1100" dirty="0" err="1">
                <a:solidFill>
                  <a:schemeClr val="tx1">
                    <a:lumMod val="85000"/>
                    <a:lumOff val="15000"/>
                  </a:schemeClr>
                </a:solidFill>
              </a:rPr>
              <a:t>nodes</a:t>
            </a:r>
            <a:r>
              <a:rPr lang="sv-SE" sz="1100" dirty="0">
                <a:solidFill>
                  <a:schemeClr val="tx1">
                    <a:lumMod val="85000"/>
                    <a:lumOff val="15000"/>
                  </a:schemeClr>
                </a:solidFill>
              </a:rPr>
              <a:t>, </a:t>
            </a:r>
            <a:r>
              <a:rPr lang="sv-SE" sz="1100" dirty="0" err="1">
                <a:solidFill>
                  <a:schemeClr val="tx1">
                    <a:lumMod val="85000"/>
                    <a:lumOff val="15000"/>
                  </a:schemeClr>
                </a:solidFill>
              </a:rPr>
              <a:t>such</a:t>
            </a:r>
            <a:r>
              <a:rPr lang="sv-SE" sz="1100" dirty="0">
                <a:solidFill>
                  <a:schemeClr val="tx1">
                    <a:lumMod val="85000"/>
                    <a:lumOff val="15000"/>
                  </a:schemeClr>
                </a:solidFill>
              </a:rPr>
              <a:t> as in alarm systems. </a:t>
            </a:r>
            <a:r>
              <a:rPr lang="sv-SE" sz="1100" dirty="0" err="1">
                <a:solidFill>
                  <a:schemeClr val="tx1">
                    <a:lumMod val="85000"/>
                    <a:lumOff val="15000"/>
                  </a:schemeClr>
                </a:solidFill>
              </a:rPr>
              <a:t>But</a:t>
            </a:r>
            <a:r>
              <a:rPr lang="sv-SE" sz="1100" dirty="0">
                <a:solidFill>
                  <a:schemeClr val="tx1">
                    <a:lumMod val="85000"/>
                    <a:lumOff val="15000"/>
                  </a:schemeClr>
                </a:solidFill>
              </a:rPr>
              <a:t> in </a:t>
            </a:r>
            <a:r>
              <a:rPr lang="sv-SE" sz="1100" dirty="0" err="1">
                <a:solidFill>
                  <a:schemeClr val="tx1">
                    <a:lumMod val="85000"/>
                    <a:lumOff val="15000"/>
                  </a:schemeClr>
                </a:solidFill>
              </a:rPr>
              <a:t>other</a:t>
            </a:r>
            <a:r>
              <a:rPr lang="sv-SE" sz="1100" dirty="0">
                <a:solidFill>
                  <a:schemeClr val="tx1">
                    <a:lumMod val="85000"/>
                    <a:lumOff val="15000"/>
                  </a:schemeClr>
                </a:solidFill>
              </a:rPr>
              <a:t> </a:t>
            </a:r>
            <a:r>
              <a:rPr lang="sv-SE" sz="1100" dirty="0" err="1">
                <a:solidFill>
                  <a:schemeClr val="tx1">
                    <a:lumMod val="85000"/>
                    <a:lumOff val="15000"/>
                  </a:schemeClr>
                </a:solidFill>
              </a:rPr>
              <a:t>cases</a:t>
            </a:r>
            <a:r>
              <a:rPr lang="sv-SE" sz="1100" dirty="0">
                <a:solidFill>
                  <a:schemeClr val="tx1">
                    <a:lumMod val="85000"/>
                    <a:lumOff val="15000"/>
                  </a:schemeClr>
                </a:solidFill>
              </a:rPr>
              <a:t>, </a:t>
            </a:r>
            <a:r>
              <a:rPr lang="sv-SE" sz="1100" dirty="0" err="1">
                <a:solidFill>
                  <a:schemeClr val="tx1">
                    <a:lumMod val="85000"/>
                    <a:lumOff val="15000"/>
                  </a:schemeClr>
                </a:solidFill>
              </a:rPr>
              <a:t>nodes</a:t>
            </a:r>
            <a:r>
              <a:rPr lang="sv-SE" sz="1100" dirty="0">
                <a:solidFill>
                  <a:schemeClr val="tx1">
                    <a:lumMod val="85000"/>
                    <a:lumOff val="15000"/>
                  </a:schemeClr>
                </a:solidFill>
              </a:rPr>
              <a:t> just </a:t>
            </a:r>
            <a:r>
              <a:rPr lang="sv-SE" sz="1100" dirty="0" err="1">
                <a:solidFill>
                  <a:schemeClr val="tx1">
                    <a:lumMod val="85000"/>
                    <a:lumOff val="15000"/>
                  </a:schemeClr>
                </a:solidFill>
              </a:rPr>
              <a:t>aren’t</a:t>
            </a:r>
            <a:r>
              <a:rPr lang="sv-SE" sz="1100" dirty="0">
                <a:solidFill>
                  <a:schemeClr val="tx1">
                    <a:lumMod val="85000"/>
                    <a:lumOff val="15000"/>
                  </a:schemeClr>
                </a:solidFill>
              </a:rPr>
              <a:t> </a:t>
            </a:r>
            <a:r>
              <a:rPr lang="sv-SE" sz="1100" dirty="0" err="1">
                <a:solidFill>
                  <a:schemeClr val="tx1">
                    <a:lumMod val="85000"/>
                    <a:lumOff val="15000"/>
                  </a:schemeClr>
                </a:solidFill>
              </a:rPr>
              <a:t>interested</a:t>
            </a:r>
            <a:r>
              <a:rPr lang="sv-SE" sz="1100" dirty="0">
                <a:solidFill>
                  <a:schemeClr val="tx1">
                    <a:lumMod val="85000"/>
                    <a:lumOff val="15000"/>
                  </a:schemeClr>
                </a:solidFill>
              </a:rPr>
              <a:t> and </a:t>
            </a:r>
            <a:r>
              <a:rPr lang="sv-SE" sz="1100" dirty="0" err="1">
                <a:solidFill>
                  <a:schemeClr val="tx1">
                    <a:lumMod val="85000"/>
                    <a:lumOff val="15000"/>
                  </a:schemeClr>
                </a:solidFill>
              </a:rPr>
              <a:t>they</a:t>
            </a:r>
            <a:r>
              <a:rPr lang="sv-SE" sz="1100" dirty="0">
                <a:solidFill>
                  <a:schemeClr val="tx1">
                    <a:lumMod val="85000"/>
                    <a:lumOff val="15000"/>
                  </a:schemeClr>
                </a:solidFill>
              </a:rPr>
              <a:t> </a:t>
            </a:r>
            <a:r>
              <a:rPr lang="sv-SE" sz="1100" dirty="0" err="1">
                <a:solidFill>
                  <a:schemeClr val="tx1">
                    <a:lumMod val="85000"/>
                    <a:lumOff val="15000"/>
                  </a:schemeClr>
                </a:solidFill>
              </a:rPr>
              <a:t>shouldn’t</a:t>
            </a:r>
            <a:r>
              <a:rPr lang="sv-SE" sz="1100" dirty="0">
                <a:solidFill>
                  <a:schemeClr val="tx1">
                    <a:lumMod val="85000"/>
                    <a:lumOff val="15000"/>
                  </a:schemeClr>
                </a:solidFill>
              </a:rPr>
              <a:t> be </a:t>
            </a:r>
            <a:r>
              <a:rPr lang="sv-SE" sz="1100" dirty="0" err="1">
                <a:solidFill>
                  <a:schemeClr val="tx1">
                    <a:lumMod val="85000"/>
                    <a:lumOff val="15000"/>
                  </a:schemeClr>
                </a:solidFill>
              </a:rPr>
              <a:t>bothered</a:t>
            </a:r>
            <a:r>
              <a:rPr lang="sv-SE" sz="1100" dirty="0">
                <a:solidFill>
                  <a:schemeClr val="tx1">
                    <a:lumMod val="85000"/>
                    <a:lumOff val="15000"/>
                  </a:schemeClr>
                </a:solidFill>
              </a:rPr>
              <a:t>. </a:t>
            </a:r>
            <a:r>
              <a:rPr lang="sv-SE" sz="1100" dirty="0" err="1">
                <a:solidFill>
                  <a:schemeClr val="tx1">
                    <a:lumMod val="85000"/>
                    <a:lumOff val="15000"/>
                  </a:schemeClr>
                </a:solidFill>
              </a:rPr>
              <a:t>There</a:t>
            </a:r>
            <a:r>
              <a:rPr lang="sv-SE" sz="1100" dirty="0">
                <a:solidFill>
                  <a:schemeClr val="tx1">
                    <a:lumMod val="85000"/>
                    <a:lumOff val="15000"/>
                  </a:schemeClr>
                </a:solidFill>
              </a:rPr>
              <a:t> are </a:t>
            </a:r>
            <a:r>
              <a:rPr lang="sv-SE" sz="1100" dirty="0" err="1">
                <a:solidFill>
                  <a:schemeClr val="tx1">
                    <a:lumMod val="85000"/>
                    <a:lumOff val="15000"/>
                  </a:schemeClr>
                </a:solidFill>
              </a:rPr>
              <a:t>use</a:t>
            </a:r>
            <a:r>
              <a:rPr lang="sv-SE" sz="1100" dirty="0">
                <a:solidFill>
                  <a:schemeClr val="tx1">
                    <a:lumMod val="85000"/>
                    <a:lumOff val="15000"/>
                  </a:schemeClr>
                </a:solidFill>
              </a:rPr>
              <a:t> </a:t>
            </a:r>
            <a:r>
              <a:rPr lang="sv-SE" sz="1100" dirty="0" err="1">
                <a:solidFill>
                  <a:schemeClr val="tx1">
                    <a:lumMod val="85000"/>
                    <a:lumOff val="15000"/>
                  </a:schemeClr>
                </a:solidFill>
              </a:rPr>
              <a:t>cases</a:t>
            </a:r>
            <a:r>
              <a:rPr lang="sv-SE" sz="1100" dirty="0">
                <a:solidFill>
                  <a:schemeClr val="tx1">
                    <a:lumMod val="85000"/>
                    <a:lumOff val="15000"/>
                  </a:schemeClr>
                </a:solidFill>
              </a:rPr>
              <a:t> for </a:t>
            </a:r>
            <a:r>
              <a:rPr lang="sv-SE" sz="1100" dirty="0" err="1">
                <a:solidFill>
                  <a:schemeClr val="tx1">
                    <a:lumMod val="85000"/>
                    <a:lumOff val="15000"/>
                  </a:schemeClr>
                </a:solidFill>
              </a:rPr>
              <a:t>both</a:t>
            </a:r>
            <a:r>
              <a:rPr lang="sv-SE" sz="1100" dirty="0">
                <a:solidFill>
                  <a:schemeClr val="tx1">
                    <a:lumMod val="85000"/>
                    <a:lumOff val="15000"/>
                  </a:schemeClr>
                </a:solidFill>
              </a:rPr>
              <a:t>.</a:t>
            </a:r>
          </a:p>
          <a:p>
            <a:pPr>
              <a:defRPr/>
            </a:pPr>
            <a:endParaRPr lang="sv-SE" sz="1100" dirty="0">
              <a:solidFill>
                <a:schemeClr val="tx1">
                  <a:lumMod val="85000"/>
                  <a:lumOff val="15000"/>
                </a:schemeClr>
              </a:solidFill>
            </a:endParaRPr>
          </a:p>
          <a:p>
            <a:pPr>
              <a:defRPr/>
            </a:pPr>
            <a:endParaRPr lang="sv-SE" sz="1100" dirty="0">
              <a:solidFill>
                <a:schemeClr val="tx1">
                  <a:lumMod val="85000"/>
                  <a:lumOff val="15000"/>
                </a:schemeClr>
              </a:solidFill>
            </a:endParaRPr>
          </a:p>
          <a:p>
            <a:pPr>
              <a:defRPr/>
            </a:pPr>
            <a:endParaRPr lang="sv-SE" sz="1100" dirty="0">
              <a:solidFill>
                <a:schemeClr val="tx1">
                  <a:lumMod val="85000"/>
                  <a:lumOff val="15000"/>
                </a:schemeClr>
              </a:solidFill>
            </a:endParaRPr>
          </a:p>
          <a:p>
            <a:pPr defTabSz="844083">
              <a:defRPr/>
            </a:pPr>
            <a:r>
              <a:rPr lang="en-US" sz="1100" dirty="0"/>
              <a:t>(PC not BC replacement, explain that! And explain what the difference is!</a:t>
            </a:r>
            <a:r>
              <a:rPr lang="sv-SE" sz="1100" dirty="0"/>
              <a:t>)</a:t>
            </a:r>
          </a:p>
          <a:p>
            <a:pPr defTabSz="844083">
              <a:defRPr/>
            </a:pPr>
            <a:endParaRPr lang="sv-SE" sz="1100" dirty="0"/>
          </a:p>
          <a:p>
            <a:pPr defTabSz="844083">
              <a:defRPr/>
            </a:pPr>
            <a:endParaRPr lang="sv-SE" sz="1100" dirty="0"/>
          </a:p>
          <a:p>
            <a:pPr defTabSz="844083">
              <a:defRPr/>
            </a:pPr>
            <a:endParaRPr lang="sv-SE" sz="1100" dirty="0">
              <a:solidFill>
                <a:schemeClr val="tx1">
                  <a:lumMod val="85000"/>
                  <a:lumOff val="15000"/>
                </a:schemeClr>
              </a:solidFill>
            </a:endParaRPr>
          </a:p>
          <a:p>
            <a:pPr>
              <a:defRPr/>
            </a:pPr>
            <a:endParaRPr lang="sv-SE" sz="1100" dirty="0">
              <a:solidFill>
                <a:schemeClr val="tx1">
                  <a:lumMod val="85000"/>
                  <a:lumOff val="15000"/>
                </a:schemeClr>
              </a:solidFill>
            </a:endParaRP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37</a:t>
            </a:fld>
            <a:endParaRPr lang="sv-SE"/>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r>
              <a:rPr lang="sv-SE" sz="1100" dirty="0" err="1">
                <a:solidFill>
                  <a:schemeClr val="tx1">
                    <a:lumMod val="85000"/>
                    <a:lumOff val="15000"/>
                  </a:schemeClr>
                </a:solidFill>
              </a:rPr>
              <a:t>Politecast</a:t>
            </a:r>
            <a:r>
              <a:rPr lang="sv-SE" sz="1100" dirty="0">
                <a:solidFill>
                  <a:schemeClr val="tx1">
                    <a:lumMod val="85000"/>
                    <a:lumOff val="15000"/>
                  </a:schemeClr>
                </a:solidFill>
              </a:rPr>
              <a:t> </a:t>
            </a:r>
            <a:r>
              <a:rPr lang="sv-SE" sz="1100" dirty="0" err="1">
                <a:solidFill>
                  <a:schemeClr val="tx1">
                    <a:lumMod val="85000"/>
                    <a:lumOff val="15000"/>
                  </a:schemeClr>
                </a:solidFill>
              </a:rPr>
              <a:t>does</a:t>
            </a:r>
            <a:r>
              <a:rPr lang="sv-SE" sz="1100" dirty="0">
                <a:solidFill>
                  <a:schemeClr val="tx1">
                    <a:lumMod val="85000"/>
                    <a:lumOff val="15000"/>
                  </a:schemeClr>
                </a:solidFill>
              </a:rPr>
              <a:t> that. By </a:t>
            </a:r>
            <a:r>
              <a:rPr lang="sv-SE" sz="1100" dirty="0" err="1">
                <a:solidFill>
                  <a:schemeClr val="tx1">
                    <a:lumMod val="85000"/>
                    <a:lumOff val="15000"/>
                  </a:schemeClr>
                </a:solidFill>
              </a:rPr>
              <a:t>assuming</a:t>
            </a:r>
            <a:r>
              <a:rPr lang="sv-SE" sz="1100" dirty="0">
                <a:solidFill>
                  <a:schemeClr val="tx1">
                    <a:lumMod val="85000"/>
                    <a:lumOff val="15000"/>
                  </a:schemeClr>
                </a:solidFill>
              </a:rPr>
              <a:t> that all </a:t>
            </a:r>
            <a:r>
              <a:rPr lang="sv-SE" sz="1100" dirty="0" err="1">
                <a:solidFill>
                  <a:schemeClr val="tx1">
                    <a:lumMod val="85000"/>
                    <a:lumOff val="15000"/>
                  </a:schemeClr>
                </a:solidFill>
              </a:rPr>
              <a:t>nodes</a:t>
            </a:r>
            <a:r>
              <a:rPr lang="sv-SE" sz="1100" dirty="0">
                <a:solidFill>
                  <a:schemeClr val="tx1">
                    <a:lumMod val="85000"/>
                    <a:lumOff val="15000"/>
                  </a:schemeClr>
                </a:solidFill>
              </a:rPr>
              <a:t> that are </a:t>
            </a:r>
            <a:r>
              <a:rPr lang="sv-SE" sz="1100" dirty="0" err="1">
                <a:solidFill>
                  <a:schemeClr val="tx1">
                    <a:lumMod val="85000"/>
                    <a:lumOff val="15000"/>
                  </a:schemeClr>
                </a:solidFill>
              </a:rPr>
              <a:t>interested</a:t>
            </a:r>
            <a:r>
              <a:rPr lang="sv-SE" sz="1100" dirty="0">
                <a:solidFill>
                  <a:schemeClr val="tx1">
                    <a:lumMod val="85000"/>
                    <a:lumOff val="15000"/>
                  </a:schemeClr>
                </a:solidFill>
              </a:rPr>
              <a:t> </a:t>
            </a:r>
            <a:r>
              <a:rPr lang="sv-SE" sz="1100" dirty="0" err="1">
                <a:solidFill>
                  <a:schemeClr val="tx1">
                    <a:lumMod val="85000"/>
                    <a:lumOff val="15000"/>
                  </a:schemeClr>
                </a:solidFill>
              </a:rPr>
              <a:t>already</a:t>
            </a:r>
            <a:r>
              <a:rPr lang="sv-SE" sz="1100" dirty="0">
                <a:solidFill>
                  <a:schemeClr val="tx1">
                    <a:lumMod val="85000"/>
                    <a:lumOff val="15000"/>
                  </a:schemeClr>
                </a:solidFill>
              </a:rPr>
              <a:t> listens, it </a:t>
            </a:r>
            <a:r>
              <a:rPr lang="sv-SE" sz="1100" dirty="0" err="1">
                <a:solidFill>
                  <a:schemeClr val="tx1">
                    <a:lumMod val="85000"/>
                    <a:lumOff val="15000"/>
                  </a:schemeClr>
                </a:solidFill>
              </a:rPr>
              <a:t>does’t</a:t>
            </a:r>
            <a:r>
              <a:rPr lang="sv-SE" sz="1100" dirty="0">
                <a:solidFill>
                  <a:schemeClr val="tx1">
                    <a:lumMod val="85000"/>
                    <a:lumOff val="15000"/>
                  </a:schemeClr>
                </a:solidFill>
              </a:rPr>
              <a:t> </a:t>
            </a:r>
            <a:r>
              <a:rPr lang="sv-SE" sz="1100" dirty="0" err="1">
                <a:solidFill>
                  <a:schemeClr val="tx1">
                    <a:lumMod val="85000"/>
                    <a:lumOff val="15000"/>
                  </a:schemeClr>
                </a:solidFill>
              </a:rPr>
              <a:t>have</a:t>
            </a:r>
            <a:r>
              <a:rPr lang="sv-SE" sz="1100" dirty="0">
                <a:solidFill>
                  <a:schemeClr val="tx1">
                    <a:lumMod val="85000"/>
                    <a:lumOff val="15000"/>
                  </a:schemeClr>
                </a:solidFill>
              </a:rPr>
              <a:t> to </a:t>
            </a:r>
            <a:r>
              <a:rPr lang="sv-SE" sz="1100" dirty="0" err="1">
                <a:solidFill>
                  <a:schemeClr val="tx1">
                    <a:lumMod val="85000"/>
                    <a:lumOff val="15000"/>
                  </a:schemeClr>
                </a:solidFill>
              </a:rPr>
              <a:t>wake</a:t>
            </a:r>
            <a:r>
              <a:rPr lang="sv-SE" sz="1100" dirty="0">
                <a:solidFill>
                  <a:schemeClr val="tx1">
                    <a:lumMod val="85000"/>
                    <a:lumOff val="15000"/>
                  </a:schemeClr>
                </a:solidFill>
              </a:rPr>
              <a:t> </a:t>
            </a:r>
            <a:r>
              <a:rPr lang="sv-SE" sz="1100" dirty="0" err="1">
                <a:solidFill>
                  <a:schemeClr val="tx1">
                    <a:lumMod val="85000"/>
                    <a:lumOff val="15000"/>
                  </a:schemeClr>
                </a:solidFill>
              </a:rPr>
              <a:t>them</a:t>
            </a:r>
            <a:r>
              <a:rPr lang="sv-SE" sz="1100" dirty="0">
                <a:solidFill>
                  <a:schemeClr val="tx1">
                    <a:lumMod val="85000"/>
                    <a:lumOff val="15000"/>
                  </a:schemeClr>
                </a:solidFill>
              </a:rPr>
              <a:t> up. That </a:t>
            </a:r>
            <a:r>
              <a:rPr lang="sv-SE" sz="1100" dirty="0" err="1">
                <a:solidFill>
                  <a:schemeClr val="tx1">
                    <a:lumMod val="85000"/>
                    <a:lumOff val="15000"/>
                  </a:schemeClr>
                </a:solidFill>
              </a:rPr>
              <a:t>way</a:t>
            </a:r>
            <a:r>
              <a:rPr lang="sv-SE" sz="1100" dirty="0">
                <a:solidFill>
                  <a:schemeClr val="tx1">
                    <a:lumMod val="85000"/>
                    <a:lumOff val="15000"/>
                  </a:schemeClr>
                </a:solidFill>
              </a:rPr>
              <a:t> the packet </a:t>
            </a:r>
            <a:r>
              <a:rPr lang="sv-SE" sz="1100" dirty="0" err="1">
                <a:solidFill>
                  <a:schemeClr val="tx1">
                    <a:lumMod val="85000"/>
                    <a:lumOff val="15000"/>
                  </a:schemeClr>
                </a:solidFill>
              </a:rPr>
              <a:t>only</a:t>
            </a:r>
            <a:r>
              <a:rPr lang="sv-SE" sz="1100" dirty="0">
                <a:solidFill>
                  <a:schemeClr val="tx1">
                    <a:lumMod val="85000"/>
                    <a:lumOff val="15000"/>
                  </a:schemeClr>
                </a:solidFill>
              </a:rPr>
              <a:t> </a:t>
            </a:r>
            <a:r>
              <a:rPr lang="sv-SE" sz="1100" dirty="0" err="1">
                <a:solidFill>
                  <a:schemeClr val="tx1">
                    <a:lumMod val="85000"/>
                    <a:lumOff val="15000"/>
                  </a:schemeClr>
                </a:solidFill>
              </a:rPr>
              <a:t>needs</a:t>
            </a:r>
            <a:r>
              <a:rPr lang="sv-SE" sz="1100" dirty="0">
                <a:solidFill>
                  <a:schemeClr val="tx1">
                    <a:lumMod val="85000"/>
                    <a:lumOff val="15000"/>
                  </a:schemeClr>
                </a:solidFill>
              </a:rPr>
              <a:t> to be </a:t>
            </a:r>
            <a:r>
              <a:rPr lang="sv-SE" sz="1100" dirty="0" err="1">
                <a:solidFill>
                  <a:schemeClr val="tx1">
                    <a:lumMod val="85000"/>
                    <a:lumOff val="15000"/>
                  </a:schemeClr>
                </a:solidFill>
              </a:rPr>
              <a:t>transmitted</a:t>
            </a:r>
            <a:r>
              <a:rPr lang="sv-SE" sz="1100" dirty="0">
                <a:solidFill>
                  <a:schemeClr val="tx1">
                    <a:lumMod val="85000"/>
                    <a:lumOff val="15000"/>
                  </a:schemeClr>
                </a:solidFill>
              </a:rPr>
              <a:t> </a:t>
            </a:r>
            <a:r>
              <a:rPr lang="sv-SE" sz="1100" dirty="0" err="1">
                <a:solidFill>
                  <a:schemeClr val="tx1">
                    <a:lumMod val="85000"/>
                    <a:lumOff val="15000"/>
                  </a:schemeClr>
                </a:solidFill>
              </a:rPr>
              <a:t>once</a:t>
            </a:r>
            <a:r>
              <a:rPr lang="sv-SE" sz="1100" dirty="0">
                <a:solidFill>
                  <a:schemeClr val="tx1">
                    <a:lumMod val="85000"/>
                    <a:lumOff val="15000"/>
                  </a:schemeClr>
                </a:solidFill>
              </a:rPr>
              <a:t>.</a:t>
            </a:r>
          </a:p>
          <a:p>
            <a:pPr defTabSz="844083">
              <a:defRPr/>
            </a:pPr>
            <a:endParaRPr lang="sv-SE" sz="1100" dirty="0">
              <a:solidFill>
                <a:schemeClr val="tx1">
                  <a:lumMod val="85000"/>
                  <a:lumOff val="15000"/>
                </a:schemeClr>
              </a:solidFill>
            </a:endParaRPr>
          </a:p>
          <a:p>
            <a:pPr defTabSz="844083">
              <a:defRPr/>
            </a:pPr>
            <a:r>
              <a:rPr lang="sv-SE" sz="1100" dirty="0">
                <a:solidFill>
                  <a:schemeClr val="tx1">
                    <a:lumMod val="85000"/>
                    <a:lumOff val="15000"/>
                  </a:schemeClr>
                </a:solidFill>
              </a:rPr>
              <a:t>This </a:t>
            </a:r>
            <a:r>
              <a:rPr lang="sv-SE" sz="1100" dirty="0" err="1">
                <a:solidFill>
                  <a:schemeClr val="tx1">
                    <a:lumMod val="85000"/>
                    <a:lumOff val="15000"/>
                  </a:schemeClr>
                </a:solidFill>
              </a:rPr>
              <a:t>requires</a:t>
            </a:r>
            <a:r>
              <a:rPr lang="sv-SE" sz="1100" dirty="0">
                <a:solidFill>
                  <a:schemeClr val="tx1">
                    <a:lumMod val="85000"/>
                    <a:lumOff val="15000"/>
                  </a:schemeClr>
                </a:solidFill>
              </a:rPr>
              <a:t> receivers to listen </a:t>
            </a:r>
            <a:r>
              <a:rPr lang="sv-SE" sz="1100" dirty="0" err="1">
                <a:solidFill>
                  <a:schemeClr val="tx1">
                    <a:lumMod val="85000"/>
                    <a:lumOff val="15000"/>
                  </a:schemeClr>
                </a:solidFill>
              </a:rPr>
              <a:t>when</a:t>
            </a:r>
            <a:r>
              <a:rPr lang="sv-SE" sz="1100" dirty="0">
                <a:solidFill>
                  <a:schemeClr val="tx1">
                    <a:lumMod val="85000"/>
                    <a:lumOff val="15000"/>
                  </a:schemeClr>
                </a:solidFill>
              </a:rPr>
              <a:t> </a:t>
            </a:r>
            <a:r>
              <a:rPr lang="sv-SE" sz="1100" dirty="0" err="1">
                <a:solidFill>
                  <a:schemeClr val="tx1">
                    <a:lumMod val="85000"/>
                    <a:lumOff val="15000"/>
                  </a:schemeClr>
                </a:solidFill>
              </a:rPr>
              <a:t>they</a:t>
            </a:r>
            <a:r>
              <a:rPr lang="sv-SE" sz="1100" dirty="0">
                <a:solidFill>
                  <a:schemeClr val="tx1">
                    <a:lumMod val="85000"/>
                    <a:lumOff val="15000"/>
                  </a:schemeClr>
                </a:solidFill>
              </a:rPr>
              <a:t> are </a:t>
            </a:r>
            <a:r>
              <a:rPr lang="sv-SE" sz="1100" dirty="0" err="1">
                <a:solidFill>
                  <a:schemeClr val="tx1">
                    <a:lumMod val="85000"/>
                    <a:lumOff val="15000"/>
                  </a:schemeClr>
                </a:solidFill>
              </a:rPr>
              <a:t>interested</a:t>
            </a:r>
            <a:r>
              <a:rPr lang="sv-SE" sz="1100" dirty="0">
                <a:solidFill>
                  <a:schemeClr val="tx1">
                    <a:lumMod val="85000"/>
                    <a:lumOff val="15000"/>
                  </a:schemeClr>
                </a:solidFill>
              </a:rPr>
              <a:t>. This is </a:t>
            </a:r>
            <a:r>
              <a:rPr lang="sv-SE" sz="1100" dirty="0" err="1">
                <a:solidFill>
                  <a:schemeClr val="tx1">
                    <a:lumMod val="85000"/>
                    <a:lumOff val="15000"/>
                  </a:schemeClr>
                </a:solidFill>
              </a:rPr>
              <a:t>what</a:t>
            </a:r>
            <a:r>
              <a:rPr lang="sv-SE" sz="1100" dirty="0">
                <a:solidFill>
                  <a:schemeClr val="tx1">
                    <a:lumMod val="85000"/>
                    <a:lumOff val="15000"/>
                  </a:schemeClr>
                </a:solidFill>
              </a:rPr>
              <a:t> R1 </a:t>
            </a:r>
            <a:r>
              <a:rPr lang="sv-SE" sz="1100" dirty="0" err="1">
                <a:solidFill>
                  <a:schemeClr val="tx1">
                    <a:lumMod val="85000"/>
                    <a:lumOff val="15000"/>
                  </a:schemeClr>
                </a:solidFill>
              </a:rPr>
              <a:t>does</a:t>
            </a:r>
            <a:r>
              <a:rPr lang="sv-SE" sz="1100" dirty="0">
                <a:solidFill>
                  <a:schemeClr val="tx1">
                    <a:lumMod val="85000"/>
                    <a:lumOff val="15000"/>
                  </a:schemeClr>
                </a:solidFill>
              </a:rPr>
              <a:t> </a:t>
            </a:r>
            <a:r>
              <a:rPr lang="sv-SE" sz="1100" dirty="0" err="1">
                <a:solidFill>
                  <a:schemeClr val="tx1">
                    <a:lumMod val="85000"/>
                    <a:lumOff val="15000"/>
                  </a:schemeClr>
                </a:solidFill>
              </a:rPr>
              <a:t>here</a:t>
            </a:r>
            <a:r>
              <a:rPr lang="sv-SE" sz="1100" dirty="0">
                <a:solidFill>
                  <a:schemeClr val="tx1">
                    <a:lumMod val="85000"/>
                    <a:lumOff val="15000"/>
                  </a:schemeClr>
                </a:solidFill>
              </a:rPr>
              <a:t>. </a:t>
            </a:r>
            <a:r>
              <a:rPr lang="sv-SE" sz="1100" dirty="0" err="1">
                <a:solidFill>
                  <a:schemeClr val="tx1">
                    <a:lumMod val="85000"/>
                    <a:lumOff val="15000"/>
                  </a:schemeClr>
                </a:solidFill>
              </a:rPr>
              <a:t>Note</a:t>
            </a:r>
            <a:r>
              <a:rPr lang="sv-SE" sz="1100" dirty="0">
                <a:solidFill>
                  <a:schemeClr val="tx1">
                    <a:lumMod val="85000"/>
                    <a:lumOff val="15000"/>
                  </a:schemeClr>
                </a:solidFill>
              </a:rPr>
              <a:t> that R2 </a:t>
            </a:r>
            <a:r>
              <a:rPr lang="sv-SE" sz="1100" dirty="0" err="1">
                <a:solidFill>
                  <a:schemeClr val="tx1">
                    <a:lumMod val="85000"/>
                    <a:lumOff val="15000"/>
                  </a:schemeClr>
                </a:solidFill>
              </a:rPr>
              <a:t>isn’t</a:t>
            </a:r>
            <a:r>
              <a:rPr lang="sv-SE" sz="1100" dirty="0">
                <a:solidFill>
                  <a:schemeClr val="tx1">
                    <a:lumMod val="85000"/>
                    <a:lumOff val="15000"/>
                  </a:schemeClr>
                </a:solidFill>
              </a:rPr>
              <a:t> </a:t>
            </a:r>
            <a:r>
              <a:rPr lang="sv-SE" sz="1100" dirty="0" err="1">
                <a:solidFill>
                  <a:schemeClr val="tx1">
                    <a:lumMod val="85000"/>
                    <a:lumOff val="15000"/>
                  </a:schemeClr>
                </a:solidFill>
              </a:rPr>
              <a:t>disturbed</a:t>
            </a:r>
            <a:r>
              <a:rPr lang="sv-SE" sz="1100" dirty="0">
                <a:solidFill>
                  <a:schemeClr val="tx1">
                    <a:lumMod val="85000"/>
                    <a:lumOff val="15000"/>
                  </a:schemeClr>
                </a:solidFill>
              </a:rPr>
              <a:t>. It is still </a:t>
            </a:r>
            <a:r>
              <a:rPr lang="sv-SE" sz="1100" dirty="0" err="1">
                <a:solidFill>
                  <a:schemeClr val="tx1">
                    <a:lumMod val="85000"/>
                    <a:lumOff val="15000"/>
                  </a:schemeClr>
                </a:solidFill>
              </a:rPr>
              <a:t>sleeping</a:t>
            </a:r>
            <a:r>
              <a:rPr lang="sv-SE" sz="1100" dirty="0">
                <a:solidFill>
                  <a:schemeClr val="tx1">
                    <a:lumMod val="85000"/>
                    <a:lumOff val="15000"/>
                  </a:schemeClr>
                </a:solidFill>
              </a:rPr>
              <a:t> and </a:t>
            </a:r>
            <a:r>
              <a:rPr lang="sv-SE" sz="1100" dirty="0" err="1">
                <a:solidFill>
                  <a:schemeClr val="tx1">
                    <a:lumMod val="85000"/>
                    <a:lumOff val="15000"/>
                  </a:schemeClr>
                </a:solidFill>
              </a:rPr>
              <a:t>will</a:t>
            </a:r>
            <a:r>
              <a:rPr lang="sv-SE" sz="1100" dirty="0">
                <a:solidFill>
                  <a:schemeClr val="tx1">
                    <a:lumMod val="85000"/>
                    <a:lumOff val="15000"/>
                  </a:schemeClr>
                </a:solidFill>
              </a:rPr>
              <a:t> not </a:t>
            </a:r>
            <a:r>
              <a:rPr lang="sv-SE" sz="1100" dirty="0" err="1">
                <a:solidFill>
                  <a:schemeClr val="tx1">
                    <a:lumMod val="85000"/>
                    <a:lumOff val="15000"/>
                  </a:schemeClr>
                </a:solidFill>
              </a:rPr>
              <a:t>receive</a:t>
            </a:r>
            <a:r>
              <a:rPr lang="sv-SE" sz="1100" dirty="0">
                <a:solidFill>
                  <a:schemeClr val="tx1">
                    <a:lumMod val="85000"/>
                    <a:lumOff val="15000"/>
                  </a:schemeClr>
                </a:solidFill>
              </a:rPr>
              <a:t> the </a:t>
            </a:r>
            <a:r>
              <a:rPr lang="sv-SE" sz="1100" dirty="0" err="1">
                <a:solidFill>
                  <a:schemeClr val="tx1">
                    <a:lumMod val="85000"/>
                    <a:lumOff val="15000"/>
                  </a:schemeClr>
                </a:solidFill>
              </a:rPr>
              <a:t>politecast</a:t>
            </a:r>
            <a:r>
              <a:rPr lang="sv-SE" sz="1100" dirty="0">
                <a:solidFill>
                  <a:schemeClr val="tx1">
                    <a:lumMod val="85000"/>
                    <a:lumOff val="15000"/>
                  </a:schemeClr>
                </a:solidFill>
              </a:rPr>
              <a:t> transmission from S.</a:t>
            </a:r>
          </a:p>
          <a:p>
            <a:pPr defTabSz="844083">
              <a:defRPr/>
            </a:pPr>
            <a:endParaRPr lang="sv-SE" sz="1100" dirty="0">
              <a:solidFill>
                <a:schemeClr val="tx1">
                  <a:lumMod val="85000"/>
                  <a:lumOff val="15000"/>
                </a:schemeClr>
              </a:solidFill>
            </a:endParaRPr>
          </a:p>
          <a:p>
            <a:pPr defTabSz="844083">
              <a:defRPr/>
            </a:pPr>
            <a:endParaRPr lang="sv-SE" sz="1100" dirty="0">
              <a:solidFill>
                <a:schemeClr val="tx1">
                  <a:lumMod val="85000"/>
                  <a:lumOff val="15000"/>
                </a:schemeClr>
              </a:solidFill>
            </a:endParaRPr>
          </a:p>
          <a:p>
            <a:pPr defTabSz="844083">
              <a:defRPr/>
            </a:pPr>
            <a:r>
              <a:rPr lang="sv-SE" sz="1100" dirty="0">
                <a:solidFill>
                  <a:schemeClr val="tx1">
                    <a:lumMod val="85000"/>
                    <a:lumOff val="15000"/>
                  </a:schemeClr>
                </a:solidFill>
              </a:rPr>
              <a:t>(in </a:t>
            </a:r>
            <a:r>
              <a:rPr lang="sv-SE" sz="1100" dirty="0" err="1">
                <a:solidFill>
                  <a:schemeClr val="tx1">
                    <a:lumMod val="85000"/>
                    <a:lumOff val="15000"/>
                  </a:schemeClr>
                </a:solidFill>
              </a:rPr>
              <a:t>something</a:t>
            </a:r>
            <a:r>
              <a:rPr lang="sv-SE" sz="1100" dirty="0">
                <a:solidFill>
                  <a:schemeClr val="tx1">
                    <a:lumMod val="85000"/>
                    <a:lumOff val="15000"/>
                  </a:schemeClr>
                </a:solidFill>
              </a:rPr>
              <a:t> or </a:t>
            </a:r>
            <a:r>
              <a:rPr lang="sv-SE" sz="1100" dirty="0" err="1">
                <a:solidFill>
                  <a:schemeClr val="tx1">
                    <a:lumMod val="85000"/>
                    <a:lumOff val="15000"/>
                  </a:schemeClr>
                </a:solidFill>
              </a:rPr>
              <a:t>anticipate</a:t>
            </a:r>
            <a:r>
              <a:rPr lang="sv-SE" sz="1100" dirty="0">
                <a:solidFill>
                  <a:schemeClr val="tx1">
                    <a:lumMod val="85000"/>
                    <a:lumOff val="15000"/>
                  </a:schemeClr>
                </a:solidFill>
              </a:rPr>
              <a:t> a </a:t>
            </a:r>
            <a:r>
              <a:rPr lang="sv-SE" sz="1100" dirty="0" err="1">
                <a:solidFill>
                  <a:schemeClr val="tx1">
                    <a:lumMod val="85000"/>
                    <a:lumOff val="15000"/>
                  </a:schemeClr>
                </a:solidFill>
              </a:rPr>
              <a:t>particular</a:t>
            </a:r>
            <a:r>
              <a:rPr lang="sv-SE" sz="1100" dirty="0">
                <a:solidFill>
                  <a:schemeClr val="tx1">
                    <a:lumMod val="85000"/>
                    <a:lumOff val="15000"/>
                  </a:schemeClr>
                </a:solidFill>
              </a:rPr>
              <a:t> transmission to be sent. )</a:t>
            </a: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38</a:t>
            </a:fld>
            <a:endParaRPr lang="sv-SE"/>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lvl="1"/>
            <a:r>
              <a:rPr lang="sv-SE" sz="1100" dirty="0" err="1" smtClean="0"/>
              <a:t>Politecast</a:t>
            </a:r>
            <a:r>
              <a:rPr lang="sv-SE" sz="1100" baseline="0" dirty="0" smtClean="0"/>
              <a:t> </a:t>
            </a:r>
            <a:r>
              <a:rPr lang="sv-SE" sz="1100" baseline="0" dirty="0" err="1" smtClean="0"/>
              <a:t>was</a:t>
            </a:r>
            <a:r>
              <a:rPr lang="sv-SE" sz="1100" baseline="0" dirty="0" smtClean="0"/>
              <a:t> </a:t>
            </a:r>
            <a:r>
              <a:rPr lang="sv-SE" sz="1100" baseline="0" dirty="0" err="1" smtClean="0"/>
              <a:t>of</a:t>
            </a:r>
            <a:r>
              <a:rPr lang="sv-SE" sz="1100" baseline="0" dirty="0" smtClean="0"/>
              <a:t> </a:t>
            </a:r>
            <a:r>
              <a:rPr lang="sv-SE" sz="1100" baseline="0" dirty="0" err="1" smtClean="0"/>
              <a:t>course</a:t>
            </a:r>
            <a:r>
              <a:rPr lang="sv-SE" sz="1100" baseline="0" dirty="0" smtClean="0"/>
              <a:t> </a:t>
            </a:r>
            <a:r>
              <a:rPr lang="sv-SE" sz="1100" baseline="0" dirty="0" err="1" smtClean="0"/>
              <a:t>evaluated</a:t>
            </a:r>
            <a:r>
              <a:rPr lang="sv-SE" sz="1100" baseline="0" dirty="0" smtClean="0"/>
              <a:t>, in part in the Lega </a:t>
            </a:r>
            <a:r>
              <a:rPr lang="sv-SE" sz="1100" baseline="0" dirty="0" err="1" smtClean="0"/>
              <a:t>deployment</a:t>
            </a:r>
            <a:r>
              <a:rPr lang="sv-SE" sz="1100" baseline="0" dirty="0" smtClean="0"/>
              <a:t>.</a:t>
            </a:r>
          </a:p>
          <a:p>
            <a:pPr lvl="1"/>
            <a:r>
              <a:rPr lang="sv-SE" sz="1100" baseline="0" dirty="0" smtClean="0"/>
              <a:t>The </a:t>
            </a:r>
            <a:r>
              <a:rPr lang="sv-SE" sz="1100" baseline="0" dirty="0" err="1" smtClean="0"/>
              <a:t>infrastructure</a:t>
            </a:r>
            <a:r>
              <a:rPr lang="sv-SE" sz="1100" baseline="0" dirty="0" smtClean="0"/>
              <a:t> </a:t>
            </a:r>
            <a:r>
              <a:rPr lang="sv-SE" sz="1100" baseline="0" dirty="0" err="1" smtClean="0"/>
              <a:t>nodes</a:t>
            </a:r>
            <a:r>
              <a:rPr lang="sv-SE" sz="1100" baseline="0" dirty="0" smtClean="0"/>
              <a:t> </a:t>
            </a:r>
            <a:r>
              <a:rPr lang="sv-SE" sz="1100" baseline="0" dirty="0" err="1" smtClean="0"/>
              <a:t>transmitted</a:t>
            </a:r>
            <a:r>
              <a:rPr lang="sv-SE" sz="1100" baseline="0" dirty="0" smtClean="0"/>
              <a:t> a </a:t>
            </a:r>
            <a:r>
              <a:rPr lang="sv-SE" sz="1100" baseline="0" dirty="0" err="1" smtClean="0"/>
              <a:t>periodic</a:t>
            </a:r>
            <a:r>
              <a:rPr lang="sv-SE" sz="1100" baseline="0" dirty="0" smtClean="0"/>
              <a:t> </a:t>
            </a:r>
            <a:r>
              <a:rPr lang="sv-SE" sz="1100" baseline="0" dirty="0" err="1" smtClean="0"/>
              <a:t>beacon</a:t>
            </a:r>
            <a:r>
              <a:rPr lang="sv-SE" sz="1100" baseline="0" dirty="0" smtClean="0"/>
              <a:t> packet, </a:t>
            </a:r>
            <a:r>
              <a:rPr lang="sv-SE" sz="1100" baseline="0" dirty="0" err="1" smtClean="0"/>
              <a:t>which</a:t>
            </a:r>
            <a:r>
              <a:rPr lang="sv-SE" sz="1100" baseline="0" dirty="0" smtClean="0"/>
              <a:t> the mobile </a:t>
            </a:r>
            <a:r>
              <a:rPr lang="sv-SE" sz="1100" baseline="0" dirty="0" err="1" smtClean="0"/>
              <a:t>node</a:t>
            </a:r>
            <a:r>
              <a:rPr lang="sv-SE" sz="1100" baseline="0" dirty="0" smtClean="0"/>
              <a:t> </a:t>
            </a:r>
            <a:r>
              <a:rPr lang="sv-SE" sz="1100" baseline="0" dirty="0" err="1" smtClean="0"/>
              <a:t>used</a:t>
            </a:r>
            <a:r>
              <a:rPr lang="sv-SE" sz="1100" baseline="0" dirty="0" smtClean="0"/>
              <a:t> for </a:t>
            </a:r>
            <a:r>
              <a:rPr lang="sv-SE" sz="1100" baseline="0" dirty="0" err="1" smtClean="0"/>
              <a:t>locatlization</a:t>
            </a:r>
            <a:r>
              <a:rPr lang="sv-SE" sz="1100" baseline="0" dirty="0" smtClean="0"/>
              <a:t>. The </a:t>
            </a:r>
            <a:r>
              <a:rPr lang="sv-SE" sz="1100" baseline="0" dirty="0" err="1" smtClean="0"/>
              <a:t>received</a:t>
            </a:r>
            <a:r>
              <a:rPr lang="sv-SE" sz="1100" baseline="0" dirty="0" smtClean="0"/>
              <a:t> </a:t>
            </a:r>
            <a:r>
              <a:rPr lang="sv-SE" sz="1100" baseline="0" dirty="0" err="1" smtClean="0"/>
              <a:t>beacon</a:t>
            </a:r>
            <a:r>
              <a:rPr lang="sv-SE" sz="1100" baseline="0" dirty="0" smtClean="0"/>
              <a:t> rate and RSSI </a:t>
            </a:r>
            <a:r>
              <a:rPr lang="sv-SE" sz="1100" baseline="0" dirty="0" err="1" smtClean="0"/>
              <a:t>was</a:t>
            </a:r>
            <a:r>
              <a:rPr lang="sv-SE" sz="1100" baseline="0" dirty="0" smtClean="0"/>
              <a:t> </a:t>
            </a:r>
            <a:r>
              <a:rPr lang="sv-SE" sz="1100" baseline="0" dirty="0" err="1" smtClean="0"/>
              <a:t>used</a:t>
            </a:r>
            <a:r>
              <a:rPr lang="sv-SE" sz="1100" baseline="0" dirty="0" smtClean="0"/>
              <a:t> for </a:t>
            </a:r>
            <a:r>
              <a:rPr lang="sv-SE" sz="1100" baseline="0" dirty="0" err="1" smtClean="0"/>
              <a:t>that</a:t>
            </a:r>
            <a:r>
              <a:rPr lang="sv-SE" sz="1100" baseline="0" dirty="0" smtClean="0"/>
              <a:t>.</a:t>
            </a:r>
          </a:p>
          <a:p>
            <a:pPr lvl="1"/>
            <a:r>
              <a:rPr lang="sv-SE" sz="1100" baseline="0" dirty="0" err="1" smtClean="0"/>
              <a:t>Other</a:t>
            </a:r>
            <a:r>
              <a:rPr lang="sv-SE" sz="1100" baseline="0" dirty="0" smtClean="0"/>
              <a:t> </a:t>
            </a:r>
            <a:r>
              <a:rPr lang="sv-SE" sz="1100" baseline="0" dirty="0" err="1" smtClean="0"/>
              <a:t>evaluations</a:t>
            </a:r>
            <a:r>
              <a:rPr lang="sv-SE" sz="1100" baseline="0" dirty="0" smtClean="0"/>
              <a:t> </a:t>
            </a:r>
            <a:r>
              <a:rPr lang="sv-SE" sz="1100" baseline="0" dirty="0" err="1" smtClean="0"/>
              <a:t>included</a:t>
            </a:r>
            <a:r>
              <a:rPr lang="sv-SE" sz="1100" baseline="0" dirty="0" smtClean="0"/>
              <a:t> simulations </a:t>
            </a:r>
            <a:r>
              <a:rPr lang="sv-SE" sz="1100" baseline="0" dirty="0" err="1" smtClean="0"/>
              <a:t>of</a:t>
            </a:r>
            <a:r>
              <a:rPr lang="sv-SE" sz="1100" baseline="0" dirty="0" smtClean="0"/>
              <a:t> a mobile </a:t>
            </a:r>
            <a:r>
              <a:rPr lang="sv-SE" sz="1100" baseline="0" dirty="0" err="1" smtClean="0"/>
              <a:t>network</a:t>
            </a:r>
            <a:r>
              <a:rPr lang="sv-SE" sz="1100" baseline="0" dirty="0" smtClean="0"/>
              <a:t> and </a:t>
            </a:r>
            <a:r>
              <a:rPr lang="sv-SE" sz="1100" baseline="0" dirty="0" err="1" smtClean="0"/>
              <a:t>other</a:t>
            </a:r>
            <a:r>
              <a:rPr lang="sv-SE" sz="1100" baseline="0" dirty="0" smtClean="0"/>
              <a:t> </a:t>
            </a:r>
            <a:r>
              <a:rPr lang="sv-SE" sz="1100" baseline="0" dirty="0" err="1" smtClean="0"/>
              <a:t>benchmarks</a:t>
            </a:r>
            <a:r>
              <a:rPr lang="sv-SE" sz="1100" baseline="0" dirty="0" smtClean="0"/>
              <a:t> </a:t>
            </a:r>
            <a:r>
              <a:rPr lang="sv-SE" sz="1100" baseline="0" dirty="0" err="1" smtClean="0"/>
              <a:t>with</a:t>
            </a:r>
            <a:r>
              <a:rPr lang="sv-SE" sz="1100" baseline="0" dirty="0" smtClean="0"/>
              <a:t> real </a:t>
            </a:r>
            <a:r>
              <a:rPr lang="sv-SE" sz="1100" baseline="0" dirty="0" err="1" smtClean="0"/>
              <a:t>devices</a:t>
            </a:r>
            <a:r>
              <a:rPr lang="sv-SE" sz="1100" baseline="0" dirty="0" smtClean="0"/>
              <a:t>.</a:t>
            </a:r>
            <a:endParaRPr lang="sv-SE" sz="1100" dirty="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39</a:t>
            </a:fld>
            <a:endParaRPr lang="sv-SE"/>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lvl="1"/>
            <a:r>
              <a:rPr lang="en-US" sz="1100" dirty="0" smtClean="0"/>
              <a:t>Here you see why broadcast was a problem:</a:t>
            </a:r>
            <a:r>
              <a:rPr lang="en-US" sz="1100" baseline="0" dirty="0" smtClean="0"/>
              <a:t> dense network in an old building that has very low attenuation on the signals as it is made of brick and wood. Therefore there was massive problems with overhearing and as a consequence reduced lifetime as the infrastructure nodes are deprived sleep.</a:t>
            </a:r>
          </a:p>
          <a:p>
            <a:pPr lvl="1"/>
            <a:endParaRPr lang="en-US" sz="1100" baseline="0" dirty="0" smtClean="0"/>
          </a:p>
          <a:p>
            <a:pPr lvl="1"/>
            <a:r>
              <a:rPr lang="en-US" sz="1100" baseline="0" dirty="0" smtClean="0"/>
              <a:t>Here are the results</a:t>
            </a:r>
            <a:endParaRPr lang="sv-SE" sz="1100" dirty="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40</a:t>
            </a:fld>
            <a:endParaRPr lang="sv-SE"/>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r>
              <a:rPr lang="sv-SE" dirty="0" err="1" smtClean="0"/>
              <a:t>Politecast</a:t>
            </a:r>
            <a:r>
              <a:rPr lang="sv-SE" dirty="0" smtClean="0"/>
              <a:t> has</a:t>
            </a:r>
            <a:r>
              <a:rPr lang="sv-SE" baseline="0" dirty="0" smtClean="0"/>
              <a:t> </a:t>
            </a:r>
            <a:r>
              <a:rPr lang="sv-SE" baseline="0" dirty="0" err="1" smtClean="0"/>
              <a:t>practically</a:t>
            </a:r>
            <a:r>
              <a:rPr lang="sv-SE" baseline="0" dirty="0" smtClean="0"/>
              <a:t> </a:t>
            </a:r>
            <a:r>
              <a:rPr lang="sv-SE" baseline="0" dirty="0" err="1" smtClean="0"/>
              <a:t>zero</a:t>
            </a:r>
            <a:r>
              <a:rPr lang="sv-SE" baseline="0" dirty="0" smtClean="0"/>
              <a:t> </a:t>
            </a:r>
            <a:r>
              <a:rPr lang="sv-SE" baseline="0" dirty="0" err="1" smtClean="0"/>
              <a:t>overhearing</a:t>
            </a:r>
            <a:r>
              <a:rPr lang="sv-SE" baseline="0" dirty="0" smtClean="0"/>
              <a:t> </a:t>
            </a:r>
            <a:r>
              <a:rPr lang="sv-SE" baseline="0" dirty="0" err="1" smtClean="0"/>
              <a:t>costs</a:t>
            </a:r>
            <a:r>
              <a:rPr lang="sv-SE" baseline="0" dirty="0" smtClean="0"/>
              <a:t> as it </a:t>
            </a:r>
            <a:r>
              <a:rPr lang="sv-SE" baseline="0" dirty="0" err="1" smtClean="0"/>
              <a:t>does</a:t>
            </a:r>
            <a:r>
              <a:rPr lang="sv-SE" baseline="0" dirty="0" smtClean="0"/>
              <a:t> not </a:t>
            </a:r>
            <a:r>
              <a:rPr lang="sv-SE" baseline="0" dirty="0" err="1" smtClean="0"/>
              <a:t>wake</a:t>
            </a:r>
            <a:r>
              <a:rPr lang="sv-SE" baseline="0" dirty="0" smtClean="0"/>
              <a:t> up </a:t>
            </a:r>
            <a:r>
              <a:rPr lang="sv-SE" baseline="0" dirty="0" err="1" smtClean="0"/>
              <a:t>neighbors</a:t>
            </a:r>
            <a:r>
              <a:rPr lang="sv-SE" baseline="0" dirty="0" smtClean="0"/>
              <a:t>. </a:t>
            </a:r>
            <a:endParaRPr lang="sv-SE" dirty="0" smtClean="0"/>
          </a:p>
          <a:p>
            <a:r>
              <a:rPr lang="sv-SE" dirty="0" smtClean="0"/>
              <a:t>This </a:t>
            </a:r>
            <a:r>
              <a:rPr lang="sv-SE" dirty="0" err="1" smtClean="0"/>
              <a:t>means</a:t>
            </a:r>
            <a:r>
              <a:rPr lang="sv-SE" dirty="0" smtClean="0"/>
              <a:t> that </a:t>
            </a:r>
            <a:r>
              <a:rPr lang="sv-SE" dirty="0" err="1" smtClean="0"/>
              <a:t>nodes</a:t>
            </a:r>
            <a:r>
              <a:rPr lang="sv-SE" dirty="0" smtClean="0"/>
              <a:t> </a:t>
            </a:r>
            <a:r>
              <a:rPr lang="sv-SE" dirty="0" err="1" smtClean="0"/>
              <a:t>don’t</a:t>
            </a:r>
            <a:r>
              <a:rPr lang="sv-SE" dirty="0" smtClean="0"/>
              <a:t> </a:t>
            </a:r>
            <a:r>
              <a:rPr lang="sv-SE" dirty="0" err="1" smtClean="0"/>
              <a:t>have</a:t>
            </a:r>
            <a:r>
              <a:rPr lang="sv-SE" dirty="0" smtClean="0"/>
              <a:t> to </a:t>
            </a:r>
            <a:r>
              <a:rPr lang="sv-SE" dirty="0" err="1" smtClean="0"/>
              <a:t>spend</a:t>
            </a:r>
            <a:r>
              <a:rPr lang="sv-SE" baseline="0" dirty="0" smtClean="0"/>
              <a:t> </a:t>
            </a:r>
            <a:r>
              <a:rPr lang="sv-SE" baseline="0" dirty="0" err="1" smtClean="0"/>
              <a:t>energy</a:t>
            </a:r>
            <a:r>
              <a:rPr lang="sv-SE" baseline="0" dirty="0" smtClean="0"/>
              <a:t> on </a:t>
            </a:r>
            <a:r>
              <a:rPr lang="sv-SE" baseline="0" dirty="0" err="1" smtClean="0"/>
              <a:t>uninteresting</a:t>
            </a:r>
            <a:r>
              <a:rPr lang="sv-SE" baseline="0" dirty="0" smtClean="0"/>
              <a:t> transmissions.</a:t>
            </a:r>
          </a:p>
          <a:p>
            <a:endParaRPr lang="sv-SE" baseline="0" dirty="0" smtClean="0"/>
          </a:p>
          <a:p>
            <a:r>
              <a:rPr lang="sv-SE" baseline="0" dirty="0" err="1" smtClean="0"/>
              <a:t>Broadcast</a:t>
            </a:r>
            <a:r>
              <a:rPr lang="sv-SE" baseline="0" dirty="0" smtClean="0"/>
              <a:t> on the </a:t>
            </a:r>
            <a:r>
              <a:rPr lang="sv-SE" baseline="0" dirty="0" err="1" smtClean="0"/>
              <a:t>other</a:t>
            </a:r>
            <a:r>
              <a:rPr lang="sv-SE" baseline="0" dirty="0" smtClean="0"/>
              <a:t> hand is </a:t>
            </a:r>
            <a:r>
              <a:rPr lang="sv-SE" baseline="0" dirty="0" err="1" smtClean="0"/>
              <a:t>affected</a:t>
            </a:r>
            <a:r>
              <a:rPr lang="sv-SE" baseline="0" dirty="0" smtClean="0"/>
              <a:t> by the </a:t>
            </a:r>
            <a:r>
              <a:rPr lang="sv-SE" baseline="0" dirty="0" err="1" smtClean="0"/>
              <a:t>number</a:t>
            </a:r>
            <a:r>
              <a:rPr lang="sv-SE" baseline="0" dirty="0" smtClean="0"/>
              <a:t> of </a:t>
            </a:r>
            <a:r>
              <a:rPr lang="sv-SE" baseline="0" dirty="0" err="1" smtClean="0"/>
              <a:t>neighbors</a:t>
            </a:r>
            <a:r>
              <a:rPr lang="sv-SE" baseline="0" dirty="0" smtClean="0"/>
              <a:t>. A </a:t>
            </a:r>
            <a:r>
              <a:rPr lang="sv-SE" baseline="0" dirty="0" err="1" smtClean="0"/>
              <a:t>node</a:t>
            </a:r>
            <a:r>
              <a:rPr lang="sv-SE" baseline="0" dirty="0" smtClean="0"/>
              <a:t> with </a:t>
            </a:r>
            <a:r>
              <a:rPr lang="sv-SE" baseline="0" dirty="0" err="1" smtClean="0"/>
              <a:t>many</a:t>
            </a:r>
            <a:r>
              <a:rPr lang="sv-SE" baseline="0" dirty="0" smtClean="0"/>
              <a:t> </a:t>
            </a:r>
            <a:r>
              <a:rPr lang="sv-SE" baseline="0" dirty="0" err="1" smtClean="0"/>
              <a:t>neighbors</a:t>
            </a:r>
            <a:r>
              <a:rPr lang="sv-SE" baseline="0" dirty="0" smtClean="0"/>
              <a:t> is </a:t>
            </a:r>
            <a:r>
              <a:rPr lang="sv-SE" baseline="0" dirty="0" err="1" smtClean="0"/>
              <a:t>awakened</a:t>
            </a:r>
            <a:r>
              <a:rPr lang="sv-SE" baseline="0" dirty="0" smtClean="0"/>
              <a:t> </a:t>
            </a:r>
            <a:r>
              <a:rPr lang="sv-SE" baseline="0" dirty="0" err="1" smtClean="0"/>
              <a:t>more</a:t>
            </a:r>
            <a:r>
              <a:rPr lang="sv-SE" baseline="0" dirty="0" smtClean="0"/>
              <a:t> </a:t>
            </a:r>
            <a:r>
              <a:rPr lang="sv-SE" baseline="0" dirty="0" err="1" smtClean="0"/>
              <a:t>often</a:t>
            </a:r>
            <a:r>
              <a:rPr lang="sv-SE" baseline="0" dirty="0" smtClean="0"/>
              <a:t>.</a:t>
            </a:r>
          </a:p>
          <a:p>
            <a:r>
              <a:rPr lang="sv-SE" baseline="0" dirty="0" err="1" smtClean="0"/>
              <a:t>Ideally</a:t>
            </a:r>
            <a:r>
              <a:rPr lang="sv-SE" baseline="0" dirty="0" smtClean="0"/>
              <a:t>, this </a:t>
            </a:r>
            <a:r>
              <a:rPr lang="sv-SE" baseline="0" dirty="0" err="1" smtClean="0"/>
              <a:t>energy</a:t>
            </a:r>
            <a:r>
              <a:rPr lang="sv-SE" baseline="0" dirty="0" smtClean="0"/>
              <a:t> </a:t>
            </a:r>
            <a:r>
              <a:rPr lang="sv-SE" baseline="0" dirty="0" err="1" smtClean="0"/>
              <a:t>spent</a:t>
            </a:r>
            <a:r>
              <a:rPr lang="sv-SE" baseline="0" dirty="0" smtClean="0"/>
              <a:t> </a:t>
            </a:r>
            <a:r>
              <a:rPr lang="sv-SE" baseline="0" dirty="0" err="1" smtClean="0"/>
              <a:t>should</a:t>
            </a:r>
            <a:r>
              <a:rPr lang="sv-SE" baseline="0" dirty="0" smtClean="0"/>
              <a:t> be the same for all </a:t>
            </a:r>
            <a:r>
              <a:rPr lang="sv-SE" baseline="0" dirty="0" err="1" smtClean="0"/>
              <a:t>nodes</a:t>
            </a:r>
            <a:r>
              <a:rPr lang="sv-SE" baseline="0" dirty="0" smtClean="0"/>
              <a:t> in </a:t>
            </a:r>
            <a:r>
              <a:rPr lang="sv-SE" baseline="0" dirty="0" err="1" smtClean="0"/>
              <a:t>both</a:t>
            </a:r>
            <a:r>
              <a:rPr lang="sv-SE" baseline="0" dirty="0" smtClean="0"/>
              <a:t> implementations.</a:t>
            </a:r>
          </a:p>
          <a:p>
            <a:r>
              <a:rPr lang="sv-SE" baseline="0" dirty="0" err="1" smtClean="0"/>
              <a:t>Instead</a:t>
            </a:r>
            <a:r>
              <a:rPr lang="sv-SE" baseline="0" dirty="0" smtClean="0"/>
              <a:t>, </a:t>
            </a:r>
            <a:r>
              <a:rPr lang="sv-SE" baseline="0" dirty="0" err="1" smtClean="0"/>
              <a:t>we</a:t>
            </a:r>
            <a:r>
              <a:rPr lang="sv-SE" baseline="0" dirty="0" smtClean="0"/>
              <a:t> </a:t>
            </a:r>
            <a:r>
              <a:rPr lang="sv-SE" baseline="0" dirty="0" err="1" smtClean="0"/>
              <a:t>see</a:t>
            </a:r>
            <a:r>
              <a:rPr lang="sv-SE" baseline="0" dirty="0" smtClean="0"/>
              <a:t> that broadcast has an up to 50-fold </a:t>
            </a:r>
            <a:r>
              <a:rPr lang="sv-SE" baseline="0" dirty="0" err="1" smtClean="0"/>
              <a:t>increase</a:t>
            </a:r>
            <a:r>
              <a:rPr lang="sv-SE" baseline="0" dirty="0" smtClean="0"/>
              <a:t> in </a:t>
            </a:r>
            <a:r>
              <a:rPr lang="sv-SE" baseline="0" dirty="0" err="1" smtClean="0"/>
              <a:t>overhearing</a:t>
            </a:r>
            <a:r>
              <a:rPr lang="sv-SE" baseline="0" dirty="0" smtClean="0"/>
              <a:t> </a:t>
            </a:r>
            <a:r>
              <a:rPr lang="sv-SE" baseline="0" dirty="0" err="1" smtClean="0"/>
              <a:t>costs</a:t>
            </a:r>
            <a:r>
              <a:rPr lang="sv-SE" baseline="0" dirty="0" smtClean="0"/>
              <a:t>!</a:t>
            </a:r>
          </a:p>
          <a:p>
            <a:endParaRPr lang="sv-SE" baseline="0" dirty="0" smtClean="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41</a:t>
            </a:fld>
            <a:endParaRPr lang="sv-SE"/>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r>
              <a:rPr lang="sv-SE" dirty="0" smtClean="0"/>
              <a:t>Another</a:t>
            </a:r>
            <a:r>
              <a:rPr lang="sv-SE" baseline="0" dirty="0" smtClean="0"/>
              <a:t> </a:t>
            </a:r>
            <a:r>
              <a:rPr lang="sv-SE" baseline="0" dirty="0" err="1" smtClean="0"/>
              <a:t>benefit</a:t>
            </a:r>
            <a:r>
              <a:rPr lang="sv-SE" baseline="0" dirty="0" smtClean="0"/>
              <a:t> with not </a:t>
            </a:r>
            <a:r>
              <a:rPr lang="sv-SE" baseline="0" dirty="0" err="1" smtClean="0"/>
              <a:t>being</a:t>
            </a:r>
            <a:r>
              <a:rPr lang="sv-SE" baseline="0" dirty="0" smtClean="0"/>
              <a:t> </a:t>
            </a:r>
            <a:r>
              <a:rPr lang="sv-SE" baseline="0" dirty="0" err="1" smtClean="0"/>
              <a:t>disturbed</a:t>
            </a:r>
            <a:r>
              <a:rPr lang="sv-SE" baseline="0" dirty="0" smtClean="0"/>
              <a:t> by </a:t>
            </a:r>
            <a:r>
              <a:rPr lang="sv-SE" baseline="0" dirty="0" err="1" smtClean="0"/>
              <a:t>neighbors</a:t>
            </a:r>
            <a:r>
              <a:rPr lang="sv-SE" baseline="0" dirty="0" smtClean="0"/>
              <a:t> is that the power </a:t>
            </a:r>
            <a:r>
              <a:rPr lang="sv-SE" baseline="0" dirty="0" err="1" smtClean="0"/>
              <a:t>consumption</a:t>
            </a:r>
            <a:r>
              <a:rPr lang="sv-SE" baseline="0" dirty="0" smtClean="0"/>
              <a:t> </a:t>
            </a:r>
            <a:r>
              <a:rPr lang="sv-SE" baseline="0" dirty="0" err="1" smtClean="0"/>
              <a:t>becomes</a:t>
            </a:r>
            <a:r>
              <a:rPr lang="sv-SE" baseline="0" dirty="0" smtClean="0"/>
              <a:t> </a:t>
            </a:r>
            <a:r>
              <a:rPr lang="sv-SE" baseline="0" dirty="0" err="1" smtClean="0"/>
              <a:t>deterministic</a:t>
            </a:r>
            <a:r>
              <a:rPr lang="sv-SE" baseline="0" dirty="0" smtClean="0"/>
              <a:t> no </a:t>
            </a:r>
            <a:r>
              <a:rPr lang="sv-SE" baseline="0" dirty="0" err="1" smtClean="0"/>
              <a:t>matter</a:t>
            </a:r>
            <a:r>
              <a:rPr lang="sv-SE" baseline="0" dirty="0" smtClean="0"/>
              <a:t> </a:t>
            </a:r>
            <a:r>
              <a:rPr lang="sv-SE" baseline="0" dirty="0" err="1" smtClean="0"/>
              <a:t>how</a:t>
            </a:r>
            <a:r>
              <a:rPr lang="sv-SE" baseline="0" dirty="0" smtClean="0"/>
              <a:t> </a:t>
            </a:r>
            <a:r>
              <a:rPr lang="sv-SE" baseline="0" dirty="0" err="1" smtClean="0"/>
              <a:t>many</a:t>
            </a:r>
            <a:r>
              <a:rPr lang="sv-SE" baseline="0" dirty="0" smtClean="0"/>
              <a:t> </a:t>
            </a:r>
            <a:r>
              <a:rPr lang="sv-SE" baseline="0" dirty="0" err="1" smtClean="0"/>
              <a:t>neighbors</a:t>
            </a:r>
            <a:r>
              <a:rPr lang="sv-SE" baseline="0" dirty="0" smtClean="0"/>
              <a:t> a </a:t>
            </a:r>
            <a:r>
              <a:rPr lang="sv-SE" baseline="0" dirty="0" err="1" smtClean="0"/>
              <a:t>node</a:t>
            </a:r>
            <a:r>
              <a:rPr lang="sv-SE" baseline="0" dirty="0" smtClean="0"/>
              <a:t> has, </a:t>
            </a:r>
            <a:r>
              <a:rPr lang="sv-SE" baseline="0" dirty="0" err="1" smtClean="0"/>
              <a:t>which</a:t>
            </a:r>
            <a:r>
              <a:rPr lang="sv-SE" baseline="0" dirty="0" smtClean="0"/>
              <a:t> </a:t>
            </a:r>
            <a:r>
              <a:rPr lang="sv-SE" baseline="0" dirty="0" err="1" smtClean="0"/>
              <a:t>means</a:t>
            </a:r>
            <a:r>
              <a:rPr lang="sv-SE" baseline="0" dirty="0" smtClean="0"/>
              <a:t> that it is </a:t>
            </a:r>
            <a:r>
              <a:rPr lang="sv-SE" baseline="0" dirty="0" err="1" smtClean="0"/>
              <a:t>possible</a:t>
            </a:r>
            <a:r>
              <a:rPr lang="sv-SE" baseline="0" dirty="0" smtClean="0"/>
              <a:t> to </a:t>
            </a:r>
            <a:r>
              <a:rPr lang="sv-SE" baseline="0" dirty="0" err="1" smtClean="0"/>
              <a:t>predict</a:t>
            </a:r>
            <a:r>
              <a:rPr lang="sv-SE" baseline="0" dirty="0" smtClean="0"/>
              <a:t> </a:t>
            </a:r>
            <a:r>
              <a:rPr lang="sv-SE" baseline="0" dirty="0" err="1" smtClean="0"/>
              <a:t>lifetime</a:t>
            </a:r>
            <a:r>
              <a:rPr lang="sv-SE" baseline="0" dirty="0" smtClean="0"/>
              <a:t>.</a:t>
            </a:r>
            <a:endParaRPr lang="sv-SE" dirty="0" smtClean="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42</a:t>
            </a:fld>
            <a:endParaRPr lang="sv-SE"/>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r>
              <a:rPr lang="sv-SE" dirty="0" err="1" smtClean="0"/>
              <a:t>If</a:t>
            </a:r>
            <a:r>
              <a:rPr lang="sv-SE" dirty="0" smtClean="0"/>
              <a:t> </a:t>
            </a:r>
            <a:r>
              <a:rPr lang="sv-SE" dirty="0" err="1" smtClean="0"/>
              <a:t>we</a:t>
            </a:r>
            <a:r>
              <a:rPr lang="sv-SE" dirty="0" smtClean="0"/>
              <a:t> zoom</a:t>
            </a:r>
            <a:r>
              <a:rPr lang="sv-SE" baseline="0" dirty="0" smtClean="0"/>
              <a:t> in on </a:t>
            </a:r>
            <a:r>
              <a:rPr lang="sv-SE" baseline="0" dirty="0" err="1" smtClean="0"/>
              <a:t>politecast</a:t>
            </a:r>
            <a:r>
              <a:rPr lang="sv-SE" baseline="0" dirty="0" smtClean="0"/>
              <a:t>, </a:t>
            </a:r>
            <a:r>
              <a:rPr lang="sv-SE" baseline="0" dirty="0" err="1" smtClean="0"/>
              <a:t>we</a:t>
            </a:r>
            <a:r>
              <a:rPr lang="sv-SE" baseline="0" dirty="0" smtClean="0"/>
              <a:t> </a:t>
            </a:r>
            <a:r>
              <a:rPr lang="sv-SE" baseline="0" dirty="0" err="1" smtClean="0"/>
              <a:t>see</a:t>
            </a:r>
            <a:r>
              <a:rPr lang="sv-SE" baseline="0" dirty="0" smtClean="0"/>
              <a:t> that for all </a:t>
            </a:r>
            <a:r>
              <a:rPr lang="sv-SE" baseline="0" dirty="0" err="1" smtClean="0"/>
              <a:t>nodes</a:t>
            </a:r>
            <a:r>
              <a:rPr lang="sv-SE" baseline="0" dirty="0" smtClean="0"/>
              <a:t> the power </a:t>
            </a:r>
            <a:r>
              <a:rPr lang="sv-SE" baseline="0" dirty="0" err="1" smtClean="0"/>
              <a:t>consumption</a:t>
            </a:r>
            <a:r>
              <a:rPr lang="sv-SE" baseline="0" dirty="0" smtClean="0"/>
              <a:t> is </a:t>
            </a:r>
            <a:r>
              <a:rPr lang="sv-SE" baseline="0" dirty="0" err="1" smtClean="0"/>
              <a:t>practically</a:t>
            </a:r>
            <a:r>
              <a:rPr lang="sv-SE" baseline="0" dirty="0" smtClean="0"/>
              <a:t> the same no </a:t>
            </a:r>
            <a:r>
              <a:rPr lang="sv-SE" baseline="0" dirty="0" err="1" smtClean="0"/>
              <a:t>matter</a:t>
            </a:r>
            <a:r>
              <a:rPr lang="sv-SE" baseline="0" dirty="0" smtClean="0"/>
              <a:t> </a:t>
            </a:r>
            <a:r>
              <a:rPr lang="sv-SE" baseline="0" dirty="0" err="1" smtClean="0"/>
              <a:t>how</a:t>
            </a:r>
            <a:r>
              <a:rPr lang="sv-SE" baseline="0" dirty="0" smtClean="0"/>
              <a:t> </a:t>
            </a:r>
            <a:r>
              <a:rPr lang="sv-SE" baseline="0" dirty="0" err="1" smtClean="0"/>
              <a:t>many</a:t>
            </a:r>
            <a:r>
              <a:rPr lang="sv-SE" baseline="0" dirty="0" smtClean="0"/>
              <a:t> </a:t>
            </a:r>
            <a:r>
              <a:rPr lang="sv-SE" baseline="0" dirty="0" err="1" smtClean="0"/>
              <a:t>neighbors</a:t>
            </a:r>
            <a:r>
              <a:rPr lang="sv-SE" baseline="0" dirty="0" smtClean="0"/>
              <a:t> </a:t>
            </a:r>
            <a:r>
              <a:rPr lang="sv-SE" baseline="0" dirty="0" err="1" smtClean="0"/>
              <a:t>they</a:t>
            </a:r>
            <a:r>
              <a:rPr lang="sv-SE" baseline="0" dirty="0" smtClean="0"/>
              <a:t> </a:t>
            </a:r>
            <a:r>
              <a:rPr lang="sv-SE" baseline="0" dirty="0" err="1" smtClean="0"/>
              <a:t>have</a:t>
            </a:r>
            <a:r>
              <a:rPr lang="sv-SE" baseline="0" dirty="0" smtClean="0"/>
              <a:t> </a:t>
            </a:r>
            <a:r>
              <a:rPr lang="sv-SE" baseline="0" dirty="0" err="1" smtClean="0"/>
              <a:t>while</a:t>
            </a:r>
            <a:r>
              <a:rPr lang="sv-SE" baseline="0" dirty="0" smtClean="0"/>
              <a:t> for </a:t>
            </a:r>
            <a:r>
              <a:rPr lang="sv-SE" baseline="0" dirty="0" err="1" smtClean="0"/>
              <a:t>broadcast</a:t>
            </a:r>
            <a:r>
              <a:rPr lang="sv-SE" baseline="0" dirty="0" smtClean="0"/>
              <a:t> it </a:t>
            </a:r>
            <a:r>
              <a:rPr lang="sv-SE" baseline="0" dirty="0" err="1" smtClean="0"/>
              <a:t>varies</a:t>
            </a:r>
            <a:r>
              <a:rPr lang="sv-SE" baseline="0" dirty="0" smtClean="0"/>
              <a:t> with a </a:t>
            </a:r>
            <a:r>
              <a:rPr lang="sv-SE" baseline="0" dirty="0" err="1" smtClean="0"/>
              <a:t>factor</a:t>
            </a:r>
            <a:r>
              <a:rPr lang="sv-SE" baseline="0" dirty="0" smtClean="0"/>
              <a:t> 50.</a:t>
            </a:r>
          </a:p>
          <a:p>
            <a:endParaRPr lang="sv-SE" baseline="0" dirty="0" smtClean="0"/>
          </a:p>
          <a:p>
            <a:r>
              <a:rPr lang="sv-SE" baseline="0" dirty="0" smtClean="0"/>
              <a:t>In this </a:t>
            </a:r>
            <a:r>
              <a:rPr lang="sv-SE" baseline="0" dirty="0" err="1" smtClean="0"/>
              <a:t>application</a:t>
            </a:r>
            <a:r>
              <a:rPr lang="sv-SE" baseline="0" dirty="0" smtClean="0"/>
              <a:t>, a </a:t>
            </a:r>
            <a:r>
              <a:rPr lang="sv-SE" baseline="0" dirty="0" err="1" smtClean="0"/>
              <a:t>usage</a:t>
            </a:r>
            <a:r>
              <a:rPr lang="sv-SE" baseline="0" dirty="0" smtClean="0"/>
              <a:t> of 1 % is ideal, </a:t>
            </a:r>
            <a:r>
              <a:rPr lang="sv-SE" baseline="0" dirty="0" err="1" smtClean="0"/>
              <a:t>meaning</a:t>
            </a:r>
            <a:r>
              <a:rPr lang="sv-SE" baseline="0" dirty="0" smtClean="0"/>
              <a:t> no </a:t>
            </a:r>
            <a:r>
              <a:rPr lang="sv-SE" baseline="0" dirty="0" err="1" smtClean="0"/>
              <a:t>incurred</a:t>
            </a:r>
            <a:r>
              <a:rPr lang="sv-SE" baseline="0" dirty="0" smtClean="0"/>
              <a:t> </a:t>
            </a:r>
            <a:r>
              <a:rPr lang="sv-SE" baseline="0" dirty="0" err="1" smtClean="0"/>
              <a:t>costs</a:t>
            </a:r>
            <a:r>
              <a:rPr lang="sv-SE" baseline="0" dirty="0" smtClean="0"/>
              <a:t> </a:t>
            </a:r>
            <a:r>
              <a:rPr lang="sv-SE" baseline="0" dirty="0" err="1" smtClean="0"/>
              <a:t>due</a:t>
            </a:r>
            <a:r>
              <a:rPr lang="sv-SE" baseline="0" dirty="0" smtClean="0"/>
              <a:t> to </a:t>
            </a:r>
            <a:r>
              <a:rPr lang="sv-SE" baseline="0" dirty="0" err="1" smtClean="0"/>
              <a:t>overhearing</a:t>
            </a:r>
            <a:r>
              <a:rPr lang="sv-SE" baseline="0" dirty="0" smtClean="0"/>
              <a:t>. </a:t>
            </a:r>
            <a:r>
              <a:rPr lang="sv-SE" baseline="0" dirty="0" err="1" smtClean="0"/>
              <a:t>We</a:t>
            </a:r>
            <a:r>
              <a:rPr lang="sv-SE" baseline="0" dirty="0" smtClean="0"/>
              <a:t> </a:t>
            </a:r>
            <a:r>
              <a:rPr lang="sv-SE" baseline="0" dirty="0" err="1" smtClean="0"/>
              <a:t>can</a:t>
            </a:r>
            <a:r>
              <a:rPr lang="sv-SE" baseline="0" dirty="0" smtClean="0"/>
              <a:t> </a:t>
            </a:r>
            <a:r>
              <a:rPr lang="sv-SE" baseline="0" dirty="0" err="1" smtClean="0"/>
              <a:t>see</a:t>
            </a:r>
            <a:r>
              <a:rPr lang="sv-SE" baseline="0" dirty="0" smtClean="0"/>
              <a:t> that </a:t>
            </a:r>
            <a:r>
              <a:rPr lang="sv-SE" baseline="0" dirty="0" err="1" smtClean="0"/>
              <a:t>Politecast</a:t>
            </a:r>
            <a:r>
              <a:rPr lang="sv-SE" baseline="0" dirty="0" smtClean="0"/>
              <a:t> </a:t>
            </a:r>
            <a:r>
              <a:rPr lang="sv-SE" baseline="0" dirty="0" err="1" smtClean="0"/>
              <a:t>achieved</a:t>
            </a:r>
            <a:r>
              <a:rPr lang="sv-SE" baseline="0" dirty="0" smtClean="0"/>
              <a:t> this, </a:t>
            </a:r>
            <a:r>
              <a:rPr lang="sv-SE" baseline="0" dirty="0" err="1" smtClean="0"/>
              <a:t>while</a:t>
            </a:r>
            <a:r>
              <a:rPr lang="sv-SE" baseline="0" dirty="0" smtClean="0"/>
              <a:t> </a:t>
            </a:r>
            <a:r>
              <a:rPr lang="sv-SE" baseline="0" dirty="0" err="1" smtClean="0"/>
              <a:t>broadcast</a:t>
            </a:r>
            <a:r>
              <a:rPr lang="sv-SE" baseline="0" dirty="0" smtClean="0"/>
              <a:t> </a:t>
            </a:r>
            <a:r>
              <a:rPr lang="sv-SE" baseline="0" dirty="0" err="1" smtClean="0"/>
              <a:t>had</a:t>
            </a:r>
            <a:r>
              <a:rPr lang="sv-SE" baseline="0" dirty="0" smtClean="0"/>
              <a:t> </a:t>
            </a:r>
            <a:r>
              <a:rPr lang="sv-SE" baseline="0" dirty="0" err="1" smtClean="0"/>
              <a:t>momentary</a:t>
            </a:r>
            <a:r>
              <a:rPr lang="sv-SE" baseline="0" dirty="0" smtClean="0"/>
              <a:t> </a:t>
            </a:r>
            <a:r>
              <a:rPr lang="sv-SE" baseline="0" dirty="0" err="1" smtClean="0"/>
              <a:t>peaks</a:t>
            </a:r>
            <a:r>
              <a:rPr lang="sv-SE" baseline="0" dirty="0" smtClean="0"/>
              <a:t> at up to 80 %. This </a:t>
            </a:r>
            <a:r>
              <a:rPr lang="sv-SE" baseline="0" dirty="0" err="1" smtClean="0"/>
              <a:t>will</a:t>
            </a:r>
            <a:r>
              <a:rPr lang="sv-SE" baseline="0" dirty="0" smtClean="0"/>
              <a:t> make the </a:t>
            </a:r>
            <a:r>
              <a:rPr lang="sv-SE" baseline="0" dirty="0" err="1" smtClean="0"/>
              <a:t>network</a:t>
            </a:r>
            <a:r>
              <a:rPr lang="sv-SE" baseline="0" dirty="0" smtClean="0"/>
              <a:t> </a:t>
            </a:r>
            <a:r>
              <a:rPr lang="sv-SE" baseline="0" dirty="0" err="1" smtClean="0"/>
              <a:t>unpredicatble</a:t>
            </a:r>
            <a:r>
              <a:rPr lang="sv-SE" baseline="0" dirty="0" smtClean="0"/>
              <a:t> in terms of </a:t>
            </a:r>
            <a:r>
              <a:rPr lang="sv-SE" baseline="0" dirty="0" err="1" smtClean="0"/>
              <a:t>lifetime</a:t>
            </a:r>
            <a:r>
              <a:rPr lang="sv-SE" baseline="0" dirty="0" smtClean="0"/>
              <a:t>. </a:t>
            </a: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43</a:t>
            </a:fld>
            <a:endParaRPr lang="sv-S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sank after sailing less than 2 km into its </a:t>
            </a:r>
            <a:r>
              <a:rPr lang="en-US" dirty="0" smtClean="0">
                <a:hlinkClick r:id="rId3" tooltip="Maiden voyage"/>
              </a:rPr>
              <a:t>maiden voyage</a:t>
            </a:r>
            <a:r>
              <a:rPr lang="en-US" dirty="0" smtClean="0"/>
              <a:t> on 10 August 1628.</a:t>
            </a:r>
          </a:p>
          <a:p>
            <a:r>
              <a:rPr lang="en-US" dirty="0" smtClean="0"/>
              <a:t>333 years on the bottom</a:t>
            </a:r>
          </a:p>
          <a:p>
            <a:r>
              <a:rPr lang="en-US" dirty="0" smtClean="0"/>
              <a:t>salvaged with a largely intact hull in 1961, now on display</a:t>
            </a:r>
            <a:r>
              <a:rPr lang="en-US" baseline="0" dirty="0" smtClean="0"/>
              <a:t> in the Vasa museum in central </a:t>
            </a:r>
            <a:r>
              <a:rPr lang="en-US" baseline="0" dirty="0" err="1" smtClean="0"/>
              <a:t>Sthlm</a:t>
            </a:r>
            <a:endParaRPr lang="en-US" dirty="0"/>
          </a:p>
        </p:txBody>
      </p:sp>
      <p:sp>
        <p:nvSpPr>
          <p:cNvPr id="4" name="Slide Number Placeholder 3"/>
          <p:cNvSpPr>
            <a:spLocks noGrp="1"/>
          </p:cNvSpPr>
          <p:nvPr>
            <p:ph type="sldNum" sz="quarter" idx="10"/>
          </p:nvPr>
        </p:nvSpPr>
        <p:spPr/>
        <p:txBody>
          <a:bodyPr/>
          <a:lstStyle/>
          <a:p>
            <a:fld id="{E766C7A1-A3F4-774B-ADB0-DFA7635448F1}" type="slidenum">
              <a:rPr lang="en-US" smtClean="0"/>
              <a:t>8</a:t>
            </a:fld>
            <a:endParaRPr lang="en-US"/>
          </a:p>
        </p:txBody>
      </p:sp>
    </p:spTree>
    <p:extLst>
      <p:ext uri="{BB962C8B-B14F-4D97-AF65-F5344CB8AC3E}">
        <p14:creationId xmlns:p14="http://schemas.microsoft.com/office/powerpoint/2010/main" val="42084865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r>
              <a:rPr lang="sv-SE" baseline="0" dirty="0" err="1" smtClean="0"/>
              <a:t>Aggravated</a:t>
            </a:r>
            <a:r>
              <a:rPr lang="sv-SE" baseline="0" dirty="0" smtClean="0"/>
              <a:t> </a:t>
            </a:r>
            <a:r>
              <a:rPr lang="sv-SE" baseline="0" dirty="0" err="1" smtClean="0"/>
              <a:t>outage</a:t>
            </a:r>
            <a:r>
              <a:rPr lang="sv-SE" baseline="0" dirty="0" smtClean="0"/>
              <a:t> in </a:t>
            </a:r>
            <a:r>
              <a:rPr lang="sv-SE" baseline="0" dirty="0" err="1" smtClean="0"/>
              <a:t>seconds</a:t>
            </a:r>
            <a:r>
              <a:rPr lang="sv-SE" baseline="0" dirty="0" smtClean="0"/>
              <a:t> (</a:t>
            </a:r>
            <a:r>
              <a:rPr lang="sv-SE" baseline="0" dirty="0" err="1" smtClean="0"/>
              <a:t>during</a:t>
            </a:r>
            <a:r>
              <a:rPr lang="sv-SE" baseline="0" dirty="0" smtClean="0"/>
              <a:t> </a:t>
            </a:r>
            <a:r>
              <a:rPr lang="sv-SE" baseline="0" dirty="0" err="1" smtClean="0"/>
              <a:t>one</a:t>
            </a:r>
            <a:r>
              <a:rPr lang="sv-SE" baseline="0" dirty="0" smtClean="0"/>
              <a:t> </a:t>
            </a:r>
            <a:r>
              <a:rPr lang="sv-SE" baseline="0" dirty="0" err="1" smtClean="0"/>
              <a:t>hour</a:t>
            </a:r>
            <a:r>
              <a:rPr lang="sv-SE" baseline="0" dirty="0" smtClean="0"/>
              <a:t>). The </a:t>
            </a:r>
            <a:r>
              <a:rPr lang="sv-SE" baseline="0" dirty="0" err="1" smtClean="0"/>
              <a:t>nodes</a:t>
            </a:r>
            <a:r>
              <a:rPr lang="sv-SE" baseline="0" dirty="0" smtClean="0"/>
              <a:t> </a:t>
            </a:r>
            <a:r>
              <a:rPr lang="sv-SE" baseline="0" dirty="0" err="1" smtClean="0"/>
              <a:t>with</a:t>
            </a:r>
            <a:r>
              <a:rPr lang="sv-SE" baseline="0" dirty="0" smtClean="0"/>
              <a:t> the </a:t>
            </a:r>
            <a:r>
              <a:rPr lang="sv-SE" baseline="0" dirty="0" err="1" smtClean="0"/>
              <a:t>most</a:t>
            </a:r>
            <a:r>
              <a:rPr lang="sv-SE" baseline="0" dirty="0" smtClean="0"/>
              <a:t> </a:t>
            </a:r>
            <a:r>
              <a:rPr lang="sv-SE" baseline="0" dirty="0" err="1" smtClean="0"/>
              <a:t>neighbors</a:t>
            </a:r>
            <a:r>
              <a:rPr lang="sv-SE" baseline="0" dirty="0" smtClean="0"/>
              <a:t> </a:t>
            </a:r>
            <a:r>
              <a:rPr lang="sv-SE" baseline="0" dirty="0" err="1" smtClean="0"/>
              <a:t>have</a:t>
            </a:r>
            <a:r>
              <a:rPr lang="sv-SE" baseline="0" dirty="0" smtClean="0"/>
              <a:t> the </a:t>
            </a:r>
            <a:r>
              <a:rPr lang="sv-SE" baseline="0" dirty="0" err="1" smtClean="0"/>
              <a:t>highest</a:t>
            </a:r>
            <a:r>
              <a:rPr lang="sv-SE" baseline="0" dirty="0" smtClean="0"/>
              <a:t> </a:t>
            </a:r>
            <a:r>
              <a:rPr lang="sv-SE" baseline="0" dirty="0" err="1" smtClean="0"/>
              <a:t>outage</a:t>
            </a:r>
            <a:r>
              <a:rPr lang="sv-SE" baseline="0" dirty="0" smtClean="0"/>
              <a:t> </a:t>
            </a:r>
            <a:r>
              <a:rPr lang="sv-SE" baseline="0" dirty="0" err="1" smtClean="0"/>
              <a:t>due</a:t>
            </a:r>
            <a:r>
              <a:rPr lang="sv-SE" baseline="0" dirty="0" smtClean="0"/>
              <a:t> </a:t>
            </a:r>
            <a:r>
              <a:rPr lang="sv-SE" baseline="0" dirty="0" err="1" smtClean="0"/>
              <a:t>to</a:t>
            </a:r>
            <a:r>
              <a:rPr lang="sv-SE" baseline="0" dirty="0" smtClean="0"/>
              <a:t> </a:t>
            </a:r>
            <a:r>
              <a:rPr lang="sv-SE" baseline="0" dirty="0" err="1" smtClean="0"/>
              <a:t>congestion</a:t>
            </a:r>
            <a:r>
              <a:rPr lang="sv-SE" baseline="0" dirty="0" smtClean="0"/>
              <a:t> </a:t>
            </a:r>
            <a:r>
              <a:rPr lang="sv-SE" baseline="0" dirty="0" err="1" smtClean="0"/>
              <a:t>causing</a:t>
            </a:r>
            <a:r>
              <a:rPr lang="sv-SE" baseline="0" dirty="0" smtClean="0"/>
              <a:t> t</a:t>
            </a:r>
            <a:r>
              <a:rPr lang="en-US" baseline="0" dirty="0" smtClean="0"/>
              <a:t>he</a:t>
            </a:r>
            <a:r>
              <a:rPr lang="sv-SE" baseline="0" dirty="0" smtClean="0"/>
              <a:t> MAC </a:t>
            </a:r>
            <a:r>
              <a:rPr lang="sv-SE" baseline="0" dirty="0" err="1" smtClean="0"/>
              <a:t>to</a:t>
            </a:r>
            <a:r>
              <a:rPr lang="sv-SE" baseline="0" dirty="0" smtClean="0"/>
              <a:t> </a:t>
            </a:r>
            <a:r>
              <a:rPr lang="sv-SE" baseline="0" dirty="0" err="1" smtClean="0"/>
              <a:t>drop</a:t>
            </a:r>
            <a:r>
              <a:rPr lang="sv-SE" baseline="0" dirty="0" smtClean="0"/>
              <a:t> packets as it </a:t>
            </a:r>
            <a:r>
              <a:rPr lang="sv-SE" baseline="0" dirty="0" err="1" smtClean="0"/>
              <a:t>didn’t</a:t>
            </a:r>
            <a:r>
              <a:rPr lang="sv-SE" baseline="0" dirty="0" smtClean="0"/>
              <a:t> get a </a:t>
            </a:r>
            <a:r>
              <a:rPr lang="sv-SE" baseline="0" dirty="0" err="1" smtClean="0"/>
              <a:t>clear</a:t>
            </a:r>
            <a:r>
              <a:rPr lang="sv-SE" baseline="0" dirty="0" smtClean="0"/>
              <a:t> </a:t>
            </a:r>
            <a:r>
              <a:rPr lang="sv-SE" baseline="0" dirty="0" err="1" smtClean="0"/>
              <a:t>channel</a:t>
            </a:r>
            <a:r>
              <a:rPr lang="sv-SE" baseline="0" dirty="0" smtClean="0"/>
              <a:t> </a:t>
            </a:r>
            <a:r>
              <a:rPr lang="sv-SE" baseline="0" dirty="0" err="1" smtClean="0"/>
              <a:t>within</a:t>
            </a:r>
            <a:r>
              <a:rPr lang="sv-SE" baseline="0" dirty="0" smtClean="0"/>
              <a:t> a </a:t>
            </a:r>
            <a:r>
              <a:rPr lang="sv-SE" baseline="0" dirty="0" err="1" smtClean="0"/>
              <a:t>certain</a:t>
            </a:r>
            <a:r>
              <a:rPr lang="sv-SE" baseline="0" dirty="0" smtClean="0"/>
              <a:t> </a:t>
            </a:r>
            <a:r>
              <a:rPr lang="sv-SE" baseline="0" dirty="0" err="1" smtClean="0"/>
              <a:t>time</a:t>
            </a:r>
            <a:r>
              <a:rPr lang="sv-SE" baseline="0" dirty="0" smtClean="0"/>
              <a:t> </a:t>
            </a:r>
            <a:r>
              <a:rPr lang="sv-SE" baseline="0" dirty="0" err="1" smtClean="0"/>
              <a:t>frame</a:t>
            </a:r>
            <a:r>
              <a:rPr lang="sv-SE" baseline="0" dirty="0" smtClean="0"/>
              <a:t>. </a:t>
            </a:r>
            <a:r>
              <a:rPr lang="sv-SE" baseline="0" dirty="0" err="1" smtClean="0"/>
              <a:t>Politecast</a:t>
            </a:r>
            <a:r>
              <a:rPr lang="sv-SE" baseline="0" dirty="0" smtClean="0"/>
              <a:t> </a:t>
            </a:r>
            <a:r>
              <a:rPr lang="sv-SE" baseline="0" dirty="0" err="1" smtClean="0"/>
              <a:t>had</a:t>
            </a:r>
            <a:r>
              <a:rPr lang="sv-SE" baseline="0" dirty="0" smtClean="0"/>
              <a:t> no </a:t>
            </a:r>
            <a:r>
              <a:rPr lang="sv-SE" baseline="0" dirty="0" err="1" smtClean="0"/>
              <a:t>outage</a:t>
            </a:r>
            <a:r>
              <a:rPr lang="sv-SE" baseline="0" dirty="0" smtClean="0"/>
              <a:t>.</a:t>
            </a: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44</a:t>
            </a:fld>
            <a:endParaRPr lang="sv-S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r>
              <a:rPr lang="sv-SE" dirty="0" err="1" smtClean="0"/>
              <a:t>Politecast</a:t>
            </a:r>
            <a:r>
              <a:rPr lang="sv-SE" dirty="0" smtClean="0"/>
              <a:t> has</a:t>
            </a:r>
            <a:r>
              <a:rPr lang="sv-SE" baseline="0" dirty="0" smtClean="0"/>
              <a:t> </a:t>
            </a:r>
            <a:r>
              <a:rPr lang="sv-SE" baseline="0" dirty="0" err="1" smtClean="0"/>
              <a:t>practically</a:t>
            </a:r>
            <a:r>
              <a:rPr lang="sv-SE" baseline="0" dirty="0" smtClean="0"/>
              <a:t> </a:t>
            </a:r>
            <a:r>
              <a:rPr lang="sv-SE" baseline="0" dirty="0" err="1" smtClean="0"/>
              <a:t>zero</a:t>
            </a:r>
            <a:r>
              <a:rPr lang="sv-SE" baseline="0" dirty="0" smtClean="0"/>
              <a:t> </a:t>
            </a:r>
            <a:r>
              <a:rPr lang="sv-SE" baseline="0" dirty="0" err="1" smtClean="0"/>
              <a:t>overhearing</a:t>
            </a:r>
            <a:r>
              <a:rPr lang="sv-SE" baseline="0" dirty="0" smtClean="0"/>
              <a:t> </a:t>
            </a:r>
            <a:r>
              <a:rPr lang="sv-SE" baseline="0" dirty="0" err="1" smtClean="0"/>
              <a:t>costs</a:t>
            </a:r>
            <a:r>
              <a:rPr lang="sv-SE" baseline="0" dirty="0" smtClean="0"/>
              <a:t> as it </a:t>
            </a:r>
            <a:r>
              <a:rPr lang="sv-SE" baseline="0" dirty="0" err="1" smtClean="0"/>
              <a:t>does</a:t>
            </a:r>
            <a:r>
              <a:rPr lang="sv-SE" baseline="0" dirty="0" smtClean="0"/>
              <a:t> not </a:t>
            </a:r>
            <a:r>
              <a:rPr lang="sv-SE" baseline="0" dirty="0" err="1" smtClean="0"/>
              <a:t>wake</a:t>
            </a:r>
            <a:r>
              <a:rPr lang="sv-SE" baseline="0" dirty="0" smtClean="0"/>
              <a:t> up </a:t>
            </a:r>
            <a:r>
              <a:rPr lang="sv-SE" baseline="0" dirty="0" err="1" smtClean="0"/>
              <a:t>neighbors</a:t>
            </a:r>
            <a:r>
              <a:rPr lang="sv-SE" baseline="0" dirty="0" smtClean="0"/>
              <a:t>. </a:t>
            </a:r>
            <a:endParaRPr lang="sv-SE" dirty="0" smtClean="0"/>
          </a:p>
          <a:p>
            <a:r>
              <a:rPr lang="sv-SE" dirty="0" smtClean="0"/>
              <a:t>This </a:t>
            </a:r>
            <a:r>
              <a:rPr lang="sv-SE" dirty="0" err="1" smtClean="0"/>
              <a:t>means</a:t>
            </a:r>
            <a:r>
              <a:rPr lang="sv-SE" dirty="0" smtClean="0"/>
              <a:t> that </a:t>
            </a:r>
            <a:r>
              <a:rPr lang="sv-SE" dirty="0" err="1" smtClean="0"/>
              <a:t>nodes</a:t>
            </a:r>
            <a:r>
              <a:rPr lang="sv-SE" dirty="0" smtClean="0"/>
              <a:t> </a:t>
            </a:r>
            <a:r>
              <a:rPr lang="sv-SE" dirty="0" err="1" smtClean="0"/>
              <a:t>don’t</a:t>
            </a:r>
            <a:r>
              <a:rPr lang="sv-SE" dirty="0" smtClean="0"/>
              <a:t> </a:t>
            </a:r>
            <a:r>
              <a:rPr lang="sv-SE" dirty="0" err="1" smtClean="0"/>
              <a:t>have</a:t>
            </a:r>
            <a:r>
              <a:rPr lang="sv-SE" dirty="0" smtClean="0"/>
              <a:t> to </a:t>
            </a:r>
            <a:r>
              <a:rPr lang="sv-SE" dirty="0" err="1" smtClean="0"/>
              <a:t>spend</a:t>
            </a:r>
            <a:r>
              <a:rPr lang="sv-SE" baseline="0" dirty="0" smtClean="0"/>
              <a:t> </a:t>
            </a:r>
            <a:r>
              <a:rPr lang="sv-SE" baseline="0" dirty="0" err="1" smtClean="0"/>
              <a:t>energy</a:t>
            </a:r>
            <a:r>
              <a:rPr lang="sv-SE" baseline="0" dirty="0" smtClean="0"/>
              <a:t> on </a:t>
            </a:r>
            <a:r>
              <a:rPr lang="sv-SE" baseline="0" dirty="0" err="1" smtClean="0"/>
              <a:t>uninteresting</a:t>
            </a:r>
            <a:r>
              <a:rPr lang="sv-SE" baseline="0" dirty="0" smtClean="0"/>
              <a:t> transmissions.</a:t>
            </a:r>
          </a:p>
          <a:p>
            <a:endParaRPr lang="sv-SE" baseline="0" dirty="0" smtClean="0"/>
          </a:p>
          <a:p>
            <a:r>
              <a:rPr lang="sv-SE" baseline="0" dirty="0" err="1" smtClean="0"/>
              <a:t>Broadcast</a:t>
            </a:r>
            <a:r>
              <a:rPr lang="sv-SE" baseline="0" dirty="0" smtClean="0"/>
              <a:t> on the </a:t>
            </a:r>
            <a:r>
              <a:rPr lang="sv-SE" baseline="0" dirty="0" err="1" smtClean="0"/>
              <a:t>other</a:t>
            </a:r>
            <a:r>
              <a:rPr lang="sv-SE" baseline="0" dirty="0" smtClean="0"/>
              <a:t> hand is </a:t>
            </a:r>
            <a:r>
              <a:rPr lang="sv-SE" baseline="0" dirty="0" err="1" smtClean="0"/>
              <a:t>affected</a:t>
            </a:r>
            <a:r>
              <a:rPr lang="sv-SE" baseline="0" dirty="0" smtClean="0"/>
              <a:t> by the </a:t>
            </a:r>
            <a:r>
              <a:rPr lang="sv-SE" baseline="0" dirty="0" err="1" smtClean="0"/>
              <a:t>number</a:t>
            </a:r>
            <a:r>
              <a:rPr lang="sv-SE" baseline="0" dirty="0" smtClean="0"/>
              <a:t> of </a:t>
            </a:r>
            <a:r>
              <a:rPr lang="sv-SE" baseline="0" dirty="0" err="1" smtClean="0"/>
              <a:t>neighbors</a:t>
            </a:r>
            <a:r>
              <a:rPr lang="sv-SE" baseline="0" dirty="0" smtClean="0"/>
              <a:t>. A </a:t>
            </a:r>
            <a:r>
              <a:rPr lang="sv-SE" baseline="0" dirty="0" err="1" smtClean="0"/>
              <a:t>node</a:t>
            </a:r>
            <a:r>
              <a:rPr lang="sv-SE" baseline="0" dirty="0" smtClean="0"/>
              <a:t> with </a:t>
            </a:r>
            <a:r>
              <a:rPr lang="sv-SE" baseline="0" dirty="0" err="1" smtClean="0"/>
              <a:t>many</a:t>
            </a:r>
            <a:r>
              <a:rPr lang="sv-SE" baseline="0" dirty="0" smtClean="0"/>
              <a:t> </a:t>
            </a:r>
            <a:r>
              <a:rPr lang="sv-SE" baseline="0" dirty="0" err="1" smtClean="0"/>
              <a:t>neighbors</a:t>
            </a:r>
            <a:r>
              <a:rPr lang="sv-SE" baseline="0" dirty="0" smtClean="0"/>
              <a:t> is </a:t>
            </a:r>
            <a:r>
              <a:rPr lang="sv-SE" baseline="0" dirty="0" err="1" smtClean="0"/>
              <a:t>awakened</a:t>
            </a:r>
            <a:r>
              <a:rPr lang="sv-SE" baseline="0" dirty="0" smtClean="0"/>
              <a:t> </a:t>
            </a:r>
            <a:r>
              <a:rPr lang="sv-SE" baseline="0" dirty="0" err="1" smtClean="0"/>
              <a:t>more</a:t>
            </a:r>
            <a:r>
              <a:rPr lang="sv-SE" baseline="0" dirty="0" smtClean="0"/>
              <a:t> </a:t>
            </a:r>
            <a:r>
              <a:rPr lang="sv-SE" baseline="0" dirty="0" err="1" smtClean="0"/>
              <a:t>often</a:t>
            </a:r>
            <a:r>
              <a:rPr lang="sv-SE" baseline="0" dirty="0" smtClean="0"/>
              <a:t>.</a:t>
            </a:r>
          </a:p>
          <a:p>
            <a:r>
              <a:rPr lang="sv-SE" baseline="0" dirty="0" err="1" smtClean="0"/>
              <a:t>Ideally</a:t>
            </a:r>
            <a:r>
              <a:rPr lang="sv-SE" baseline="0" dirty="0" smtClean="0"/>
              <a:t>, this </a:t>
            </a:r>
            <a:r>
              <a:rPr lang="sv-SE" baseline="0" dirty="0" err="1" smtClean="0"/>
              <a:t>energy</a:t>
            </a:r>
            <a:r>
              <a:rPr lang="sv-SE" baseline="0" dirty="0" smtClean="0"/>
              <a:t> </a:t>
            </a:r>
            <a:r>
              <a:rPr lang="sv-SE" baseline="0" dirty="0" err="1" smtClean="0"/>
              <a:t>spent</a:t>
            </a:r>
            <a:r>
              <a:rPr lang="sv-SE" baseline="0" dirty="0" smtClean="0"/>
              <a:t> </a:t>
            </a:r>
            <a:r>
              <a:rPr lang="sv-SE" baseline="0" dirty="0" err="1" smtClean="0"/>
              <a:t>should</a:t>
            </a:r>
            <a:r>
              <a:rPr lang="sv-SE" baseline="0" dirty="0" smtClean="0"/>
              <a:t> be the same for all </a:t>
            </a:r>
            <a:r>
              <a:rPr lang="sv-SE" baseline="0" dirty="0" err="1" smtClean="0"/>
              <a:t>nodes</a:t>
            </a:r>
            <a:r>
              <a:rPr lang="sv-SE" baseline="0" dirty="0" smtClean="0"/>
              <a:t> and </a:t>
            </a:r>
            <a:r>
              <a:rPr lang="sv-SE" baseline="0" dirty="0" err="1" smtClean="0"/>
              <a:t>both</a:t>
            </a:r>
            <a:r>
              <a:rPr lang="sv-SE" baseline="0" dirty="0" smtClean="0"/>
              <a:t> </a:t>
            </a:r>
            <a:r>
              <a:rPr lang="sv-SE" baseline="0" dirty="0" err="1" smtClean="0"/>
              <a:t>implementations</a:t>
            </a:r>
            <a:r>
              <a:rPr lang="sv-SE" baseline="0" dirty="0" smtClean="0"/>
              <a:t>.</a:t>
            </a:r>
          </a:p>
          <a:p>
            <a:r>
              <a:rPr lang="sv-SE" baseline="0" dirty="0" smtClean="0"/>
              <a:t>The red </a:t>
            </a:r>
            <a:r>
              <a:rPr lang="sv-SE" baseline="0" dirty="0" err="1" smtClean="0"/>
              <a:t>arrow</a:t>
            </a:r>
            <a:r>
              <a:rPr lang="sv-SE" baseline="0" dirty="0" smtClean="0"/>
              <a:t> </a:t>
            </a:r>
            <a:r>
              <a:rPr lang="sv-SE" baseline="0" dirty="0" err="1" smtClean="0"/>
              <a:t>should</a:t>
            </a:r>
            <a:r>
              <a:rPr lang="sv-SE" baseline="0" dirty="0" smtClean="0"/>
              <a:t> be like the green. </a:t>
            </a:r>
            <a:r>
              <a:rPr lang="sv-SE" baseline="0" dirty="0" err="1" smtClean="0"/>
              <a:t>Instead</a:t>
            </a:r>
            <a:r>
              <a:rPr lang="sv-SE" baseline="0" dirty="0" smtClean="0"/>
              <a:t>, </a:t>
            </a:r>
            <a:r>
              <a:rPr lang="sv-SE" baseline="0" dirty="0" err="1" smtClean="0"/>
              <a:t>we</a:t>
            </a:r>
            <a:r>
              <a:rPr lang="sv-SE" baseline="0" dirty="0" smtClean="0"/>
              <a:t> </a:t>
            </a:r>
            <a:r>
              <a:rPr lang="sv-SE" baseline="0" dirty="0" err="1" smtClean="0"/>
              <a:t>see</a:t>
            </a:r>
            <a:r>
              <a:rPr lang="sv-SE" baseline="0" dirty="0" smtClean="0"/>
              <a:t> that </a:t>
            </a:r>
            <a:r>
              <a:rPr lang="sv-SE" baseline="0" dirty="0" err="1" smtClean="0"/>
              <a:t>broadcast</a:t>
            </a:r>
            <a:r>
              <a:rPr lang="sv-SE" baseline="0" dirty="0" smtClean="0"/>
              <a:t> has an up to 50-fold </a:t>
            </a:r>
            <a:r>
              <a:rPr lang="sv-SE" baseline="0" dirty="0" err="1" smtClean="0"/>
              <a:t>increase</a:t>
            </a:r>
            <a:r>
              <a:rPr lang="sv-SE" baseline="0" dirty="0" smtClean="0"/>
              <a:t> in </a:t>
            </a:r>
            <a:r>
              <a:rPr lang="sv-SE" baseline="0" dirty="0" err="1" smtClean="0"/>
              <a:t>overhearing</a:t>
            </a:r>
            <a:r>
              <a:rPr lang="sv-SE" baseline="0" dirty="0" smtClean="0"/>
              <a:t> </a:t>
            </a:r>
            <a:r>
              <a:rPr lang="sv-SE" baseline="0" dirty="0" err="1" smtClean="0"/>
              <a:t>costs</a:t>
            </a:r>
            <a:r>
              <a:rPr lang="sv-SE" baseline="0" dirty="0" smtClean="0"/>
              <a:t>!</a:t>
            </a:r>
          </a:p>
          <a:p>
            <a:endParaRPr lang="sv-SE" baseline="0" dirty="0" smtClean="0"/>
          </a:p>
        </p:txBody>
      </p:sp>
      <p:sp>
        <p:nvSpPr>
          <p:cNvPr id="4" name="Platshållare för bildnummer 3"/>
          <p:cNvSpPr>
            <a:spLocks noGrp="1"/>
          </p:cNvSpPr>
          <p:nvPr>
            <p:ph type="sldNum" sz="quarter" idx="10"/>
          </p:nvPr>
        </p:nvSpPr>
        <p:spPr/>
        <p:txBody>
          <a:bodyPr/>
          <a:lstStyle/>
          <a:p>
            <a:fld id="{241CDCD8-5BA7-4315-B7AD-E9CAA01C30E7}" type="slidenum">
              <a:rPr lang="sv-SE" smtClean="0"/>
              <a:pPr/>
              <a:t>45</a:t>
            </a:fld>
            <a:endParaRPr lang="sv-SE"/>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BSc project, JUMP</a:t>
            </a:r>
          </a:p>
          <a:p>
            <a:r>
              <a:rPr lang="en-US" dirty="0" smtClean="0"/>
              <a:t>Fight</a:t>
            </a:r>
            <a:r>
              <a:rPr lang="en-US" baseline="0" dirty="0" smtClean="0"/>
              <a:t> obesity with </a:t>
            </a:r>
            <a:r>
              <a:rPr lang="en-US" baseline="0" smtClean="0"/>
              <a:t>inactive children</a:t>
            </a:r>
            <a:endParaRPr lang="en-US"/>
          </a:p>
        </p:txBody>
      </p:sp>
      <p:sp>
        <p:nvSpPr>
          <p:cNvPr id="4" name="Slide Number Placeholder 3"/>
          <p:cNvSpPr>
            <a:spLocks noGrp="1"/>
          </p:cNvSpPr>
          <p:nvPr>
            <p:ph type="sldNum" sz="quarter" idx="10"/>
          </p:nvPr>
        </p:nvSpPr>
        <p:spPr/>
        <p:txBody>
          <a:bodyPr/>
          <a:lstStyle/>
          <a:p>
            <a:fld id="{E766C7A1-A3F4-774B-ADB0-DFA7635448F1}" type="slidenum">
              <a:rPr lang="en-US" smtClean="0"/>
              <a:t>46</a:t>
            </a:fld>
            <a:endParaRPr lang="en-US"/>
          </a:p>
        </p:txBody>
      </p:sp>
    </p:spTree>
    <p:extLst>
      <p:ext uri="{BB962C8B-B14F-4D97-AF65-F5344CB8AC3E}">
        <p14:creationId xmlns:p14="http://schemas.microsoft.com/office/powerpoint/2010/main" val="1638262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sank after sailing less than 2 km into its </a:t>
            </a:r>
            <a:r>
              <a:rPr lang="en-US" dirty="0" smtClean="0">
                <a:hlinkClick r:id="rId3" tooltip="Maiden voyage"/>
              </a:rPr>
              <a:t>maiden voyage</a:t>
            </a:r>
            <a:r>
              <a:rPr lang="en-US" dirty="0" smtClean="0"/>
              <a:t> on 10 August 1628.</a:t>
            </a:r>
          </a:p>
          <a:p>
            <a:r>
              <a:rPr lang="en-US" dirty="0" smtClean="0"/>
              <a:t>333 years on the bottom</a:t>
            </a:r>
          </a:p>
          <a:p>
            <a:r>
              <a:rPr lang="en-US" dirty="0" smtClean="0"/>
              <a:t>salvaged with a largely intact hull in 1961, now on display</a:t>
            </a:r>
            <a:r>
              <a:rPr lang="en-US" baseline="0" dirty="0" smtClean="0"/>
              <a:t> in the Vasa museum in central </a:t>
            </a:r>
            <a:r>
              <a:rPr lang="en-US" baseline="0" dirty="0" err="1" smtClean="0"/>
              <a:t>Sthlm</a:t>
            </a:r>
            <a:endParaRPr lang="en-US" dirty="0"/>
          </a:p>
        </p:txBody>
      </p:sp>
      <p:sp>
        <p:nvSpPr>
          <p:cNvPr id="4" name="Slide Number Placeholder 3"/>
          <p:cNvSpPr>
            <a:spLocks noGrp="1"/>
          </p:cNvSpPr>
          <p:nvPr>
            <p:ph type="sldNum" sz="quarter" idx="10"/>
          </p:nvPr>
        </p:nvSpPr>
        <p:spPr/>
        <p:txBody>
          <a:bodyPr/>
          <a:lstStyle/>
          <a:p>
            <a:fld id="{E766C7A1-A3F4-774B-ADB0-DFA7635448F1}" type="slidenum">
              <a:rPr lang="en-US" smtClean="0"/>
              <a:t>9</a:t>
            </a:fld>
            <a:endParaRPr lang="en-US"/>
          </a:p>
        </p:txBody>
      </p:sp>
    </p:spTree>
    <p:extLst>
      <p:ext uri="{BB962C8B-B14F-4D97-AF65-F5344CB8AC3E}">
        <p14:creationId xmlns:p14="http://schemas.microsoft.com/office/powerpoint/2010/main" val="4208486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sank after sailing less than 2 km into its </a:t>
            </a:r>
            <a:r>
              <a:rPr lang="en-US" dirty="0" smtClean="0">
                <a:hlinkClick r:id="rId3" tooltip="Maiden voyage"/>
              </a:rPr>
              <a:t>maiden voyage</a:t>
            </a:r>
            <a:r>
              <a:rPr lang="en-US" dirty="0" smtClean="0"/>
              <a:t> on 10 August 1628.</a:t>
            </a:r>
          </a:p>
          <a:p>
            <a:r>
              <a:rPr lang="en-US" dirty="0" smtClean="0"/>
              <a:t>333 years on the bottom</a:t>
            </a:r>
          </a:p>
          <a:p>
            <a:r>
              <a:rPr lang="en-US" dirty="0" smtClean="0"/>
              <a:t>salvaged with a largely intact hull in 1961, now on display</a:t>
            </a:r>
            <a:r>
              <a:rPr lang="en-US" baseline="0" dirty="0" smtClean="0"/>
              <a:t> in the Vasa museum in central </a:t>
            </a:r>
            <a:r>
              <a:rPr lang="en-US" baseline="0" dirty="0" err="1" smtClean="0"/>
              <a:t>Sthlm</a:t>
            </a:r>
            <a:endParaRPr lang="en-US" dirty="0"/>
          </a:p>
        </p:txBody>
      </p:sp>
      <p:sp>
        <p:nvSpPr>
          <p:cNvPr id="4" name="Slide Number Placeholder 3"/>
          <p:cNvSpPr>
            <a:spLocks noGrp="1"/>
          </p:cNvSpPr>
          <p:nvPr>
            <p:ph type="sldNum" sz="quarter" idx="10"/>
          </p:nvPr>
        </p:nvSpPr>
        <p:spPr/>
        <p:txBody>
          <a:bodyPr/>
          <a:lstStyle/>
          <a:p>
            <a:fld id="{E766C7A1-A3F4-774B-ADB0-DFA7635448F1}" type="slidenum">
              <a:rPr lang="en-US" smtClean="0"/>
              <a:t>10</a:t>
            </a:fld>
            <a:endParaRPr lang="en-US"/>
          </a:p>
        </p:txBody>
      </p:sp>
    </p:spTree>
    <p:extLst>
      <p:ext uri="{BB962C8B-B14F-4D97-AF65-F5344CB8AC3E}">
        <p14:creationId xmlns:p14="http://schemas.microsoft.com/office/powerpoint/2010/main" val="4208486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r>
              <a:rPr lang="sv-SE" sz="1100" dirty="0" err="1">
                <a:solidFill>
                  <a:schemeClr val="tx1">
                    <a:lumMod val="85000"/>
                    <a:lumOff val="15000"/>
                  </a:schemeClr>
                </a:solidFill>
              </a:rPr>
              <a:t>Politecast</a:t>
            </a:r>
            <a:r>
              <a:rPr lang="sv-SE" sz="1100" dirty="0">
                <a:solidFill>
                  <a:schemeClr val="tx1">
                    <a:lumMod val="85000"/>
                    <a:lumOff val="15000"/>
                  </a:schemeClr>
                </a:solidFill>
              </a:rPr>
              <a:t> </a:t>
            </a:r>
            <a:r>
              <a:rPr lang="sv-SE" sz="1100" dirty="0" err="1">
                <a:solidFill>
                  <a:schemeClr val="tx1">
                    <a:lumMod val="85000"/>
                    <a:lumOff val="15000"/>
                  </a:schemeClr>
                </a:solidFill>
              </a:rPr>
              <a:t>does</a:t>
            </a:r>
            <a:r>
              <a:rPr lang="sv-SE" sz="1100" dirty="0">
                <a:solidFill>
                  <a:schemeClr val="tx1">
                    <a:lumMod val="85000"/>
                    <a:lumOff val="15000"/>
                  </a:schemeClr>
                </a:solidFill>
              </a:rPr>
              <a:t> that. By </a:t>
            </a:r>
            <a:r>
              <a:rPr lang="sv-SE" sz="1100" dirty="0" err="1">
                <a:solidFill>
                  <a:schemeClr val="tx1">
                    <a:lumMod val="85000"/>
                    <a:lumOff val="15000"/>
                  </a:schemeClr>
                </a:solidFill>
              </a:rPr>
              <a:t>assuming</a:t>
            </a:r>
            <a:r>
              <a:rPr lang="sv-SE" sz="1100" dirty="0">
                <a:solidFill>
                  <a:schemeClr val="tx1">
                    <a:lumMod val="85000"/>
                    <a:lumOff val="15000"/>
                  </a:schemeClr>
                </a:solidFill>
              </a:rPr>
              <a:t> that all </a:t>
            </a:r>
            <a:r>
              <a:rPr lang="sv-SE" sz="1100" dirty="0" err="1">
                <a:solidFill>
                  <a:schemeClr val="tx1">
                    <a:lumMod val="85000"/>
                    <a:lumOff val="15000"/>
                  </a:schemeClr>
                </a:solidFill>
              </a:rPr>
              <a:t>nodes</a:t>
            </a:r>
            <a:r>
              <a:rPr lang="sv-SE" sz="1100" dirty="0">
                <a:solidFill>
                  <a:schemeClr val="tx1">
                    <a:lumMod val="85000"/>
                    <a:lumOff val="15000"/>
                  </a:schemeClr>
                </a:solidFill>
              </a:rPr>
              <a:t> that are </a:t>
            </a:r>
            <a:r>
              <a:rPr lang="sv-SE" sz="1100" dirty="0" err="1">
                <a:solidFill>
                  <a:schemeClr val="tx1">
                    <a:lumMod val="85000"/>
                    <a:lumOff val="15000"/>
                  </a:schemeClr>
                </a:solidFill>
              </a:rPr>
              <a:t>interested</a:t>
            </a:r>
            <a:r>
              <a:rPr lang="sv-SE" sz="1100" dirty="0">
                <a:solidFill>
                  <a:schemeClr val="tx1">
                    <a:lumMod val="85000"/>
                    <a:lumOff val="15000"/>
                  </a:schemeClr>
                </a:solidFill>
              </a:rPr>
              <a:t> </a:t>
            </a:r>
            <a:r>
              <a:rPr lang="sv-SE" sz="1100" dirty="0" err="1">
                <a:solidFill>
                  <a:schemeClr val="tx1">
                    <a:lumMod val="85000"/>
                    <a:lumOff val="15000"/>
                  </a:schemeClr>
                </a:solidFill>
              </a:rPr>
              <a:t>already</a:t>
            </a:r>
            <a:r>
              <a:rPr lang="sv-SE" sz="1100" dirty="0">
                <a:solidFill>
                  <a:schemeClr val="tx1">
                    <a:lumMod val="85000"/>
                    <a:lumOff val="15000"/>
                  </a:schemeClr>
                </a:solidFill>
              </a:rPr>
              <a:t> listens, it </a:t>
            </a:r>
            <a:r>
              <a:rPr lang="sv-SE" sz="1100" dirty="0" err="1">
                <a:solidFill>
                  <a:schemeClr val="tx1">
                    <a:lumMod val="85000"/>
                    <a:lumOff val="15000"/>
                  </a:schemeClr>
                </a:solidFill>
              </a:rPr>
              <a:t>does’t</a:t>
            </a:r>
            <a:r>
              <a:rPr lang="sv-SE" sz="1100" dirty="0">
                <a:solidFill>
                  <a:schemeClr val="tx1">
                    <a:lumMod val="85000"/>
                    <a:lumOff val="15000"/>
                  </a:schemeClr>
                </a:solidFill>
              </a:rPr>
              <a:t> </a:t>
            </a:r>
            <a:r>
              <a:rPr lang="sv-SE" sz="1100" dirty="0" err="1">
                <a:solidFill>
                  <a:schemeClr val="tx1">
                    <a:lumMod val="85000"/>
                    <a:lumOff val="15000"/>
                  </a:schemeClr>
                </a:solidFill>
              </a:rPr>
              <a:t>have</a:t>
            </a:r>
            <a:r>
              <a:rPr lang="sv-SE" sz="1100" dirty="0">
                <a:solidFill>
                  <a:schemeClr val="tx1">
                    <a:lumMod val="85000"/>
                    <a:lumOff val="15000"/>
                  </a:schemeClr>
                </a:solidFill>
              </a:rPr>
              <a:t> to </a:t>
            </a:r>
            <a:r>
              <a:rPr lang="sv-SE" sz="1100" dirty="0" err="1">
                <a:solidFill>
                  <a:schemeClr val="tx1">
                    <a:lumMod val="85000"/>
                    <a:lumOff val="15000"/>
                  </a:schemeClr>
                </a:solidFill>
              </a:rPr>
              <a:t>wake</a:t>
            </a:r>
            <a:r>
              <a:rPr lang="sv-SE" sz="1100" dirty="0">
                <a:solidFill>
                  <a:schemeClr val="tx1">
                    <a:lumMod val="85000"/>
                    <a:lumOff val="15000"/>
                  </a:schemeClr>
                </a:solidFill>
              </a:rPr>
              <a:t> </a:t>
            </a:r>
            <a:r>
              <a:rPr lang="sv-SE" sz="1100" dirty="0" err="1">
                <a:solidFill>
                  <a:schemeClr val="tx1">
                    <a:lumMod val="85000"/>
                    <a:lumOff val="15000"/>
                  </a:schemeClr>
                </a:solidFill>
              </a:rPr>
              <a:t>them</a:t>
            </a:r>
            <a:r>
              <a:rPr lang="sv-SE" sz="1100" dirty="0">
                <a:solidFill>
                  <a:schemeClr val="tx1">
                    <a:lumMod val="85000"/>
                    <a:lumOff val="15000"/>
                  </a:schemeClr>
                </a:solidFill>
              </a:rPr>
              <a:t> up. That </a:t>
            </a:r>
            <a:r>
              <a:rPr lang="sv-SE" sz="1100" dirty="0" err="1">
                <a:solidFill>
                  <a:schemeClr val="tx1">
                    <a:lumMod val="85000"/>
                    <a:lumOff val="15000"/>
                  </a:schemeClr>
                </a:solidFill>
              </a:rPr>
              <a:t>way</a:t>
            </a:r>
            <a:r>
              <a:rPr lang="sv-SE" sz="1100" dirty="0">
                <a:solidFill>
                  <a:schemeClr val="tx1">
                    <a:lumMod val="85000"/>
                    <a:lumOff val="15000"/>
                  </a:schemeClr>
                </a:solidFill>
              </a:rPr>
              <a:t> the packet </a:t>
            </a:r>
            <a:r>
              <a:rPr lang="sv-SE" sz="1100" dirty="0" err="1">
                <a:solidFill>
                  <a:schemeClr val="tx1">
                    <a:lumMod val="85000"/>
                    <a:lumOff val="15000"/>
                  </a:schemeClr>
                </a:solidFill>
              </a:rPr>
              <a:t>only</a:t>
            </a:r>
            <a:r>
              <a:rPr lang="sv-SE" sz="1100" dirty="0">
                <a:solidFill>
                  <a:schemeClr val="tx1">
                    <a:lumMod val="85000"/>
                    <a:lumOff val="15000"/>
                  </a:schemeClr>
                </a:solidFill>
              </a:rPr>
              <a:t> </a:t>
            </a:r>
            <a:r>
              <a:rPr lang="sv-SE" sz="1100" dirty="0" err="1">
                <a:solidFill>
                  <a:schemeClr val="tx1">
                    <a:lumMod val="85000"/>
                    <a:lumOff val="15000"/>
                  </a:schemeClr>
                </a:solidFill>
              </a:rPr>
              <a:t>needs</a:t>
            </a:r>
            <a:r>
              <a:rPr lang="sv-SE" sz="1100" dirty="0">
                <a:solidFill>
                  <a:schemeClr val="tx1">
                    <a:lumMod val="85000"/>
                    <a:lumOff val="15000"/>
                  </a:schemeClr>
                </a:solidFill>
              </a:rPr>
              <a:t> to be </a:t>
            </a:r>
            <a:r>
              <a:rPr lang="sv-SE" sz="1100" dirty="0" err="1">
                <a:solidFill>
                  <a:schemeClr val="tx1">
                    <a:lumMod val="85000"/>
                    <a:lumOff val="15000"/>
                  </a:schemeClr>
                </a:solidFill>
              </a:rPr>
              <a:t>transmitted</a:t>
            </a:r>
            <a:r>
              <a:rPr lang="sv-SE" sz="1100" dirty="0">
                <a:solidFill>
                  <a:schemeClr val="tx1">
                    <a:lumMod val="85000"/>
                    <a:lumOff val="15000"/>
                  </a:schemeClr>
                </a:solidFill>
              </a:rPr>
              <a:t> </a:t>
            </a:r>
            <a:r>
              <a:rPr lang="sv-SE" sz="1100" dirty="0" err="1">
                <a:solidFill>
                  <a:schemeClr val="tx1">
                    <a:lumMod val="85000"/>
                    <a:lumOff val="15000"/>
                  </a:schemeClr>
                </a:solidFill>
              </a:rPr>
              <a:t>once</a:t>
            </a:r>
            <a:r>
              <a:rPr lang="sv-SE" sz="1100" dirty="0">
                <a:solidFill>
                  <a:schemeClr val="tx1">
                    <a:lumMod val="85000"/>
                    <a:lumOff val="15000"/>
                  </a:schemeClr>
                </a:solidFill>
              </a:rPr>
              <a:t>.</a:t>
            </a:r>
          </a:p>
          <a:p>
            <a:pPr defTabSz="844083">
              <a:defRPr/>
            </a:pPr>
            <a:endParaRPr lang="sv-SE" sz="1100" dirty="0">
              <a:solidFill>
                <a:schemeClr val="tx1">
                  <a:lumMod val="85000"/>
                  <a:lumOff val="15000"/>
                </a:schemeClr>
              </a:solidFill>
            </a:endParaRPr>
          </a:p>
          <a:p>
            <a:pPr defTabSz="844083">
              <a:defRPr/>
            </a:pPr>
            <a:r>
              <a:rPr lang="sv-SE" sz="1100" dirty="0">
                <a:solidFill>
                  <a:schemeClr val="tx1">
                    <a:lumMod val="85000"/>
                    <a:lumOff val="15000"/>
                  </a:schemeClr>
                </a:solidFill>
              </a:rPr>
              <a:t>This </a:t>
            </a:r>
            <a:r>
              <a:rPr lang="sv-SE" sz="1100" dirty="0" err="1">
                <a:solidFill>
                  <a:schemeClr val="tx1">
                    <a:lumMod val="85000"/>
                    <a:lumOff val="15000"/>
                  </a:schemeClr>
                </a:solidFill>
              </a:rPr>
              <a:t>requires</a:t>
            </a:r>
            <a:r>
              <a:rPr lang="sv-SE" sz="1100" dirty="0">
                <a:solidFill>
                  <a:schemeClr val="tx1">
                    <a:lumMod val="85000"/>
                    <a:lumOff val="15000"/>
                  </a:schemeClr>
                </a:solidFill>
              </a:rPr>
              <a:t> receivers to listen </a:t>
            </a:r>
            <a:r>
              <a:rPr lang="sv-SE" sz="1100" dirty="0" err="1">
                <a:solidFill>
                  <a:schemeClr val="tx1">
                    <a:lumMod val="85000"/>
                    <a:lumOff val="15000"/>
                  </a:schemeClr>
                </a:solidFill>
              </a:rPr>
              <a:t>when</a:t>
            </a:r>
            <a:r>
              <a:rPr lang="sv-SE" sz="1100" dirty="0">
                <a:solidFill>
                  <a:schemeClr val="tx1">
                    <a:lumMod val="85000"/>
                    <a:lumOff val="15000"/>
                  </a:schemeClr>
                </a:solidFill>
              </a:rPr>
              <a:t> </a:t>
            </a:r>
            <a:r>
              <a:rPr lang="sv-SE" sz="1100" dirty="0" err="1">
                <a:solidFill>
                  <a:schemeClr val="tx1">
                    <a:lumMod val="85000"/>
                    <a:lumOff val="15000"/>
                  </a:schemeClr>
                </a:solidFill>
              </a:rPr>
              <a:t>they</a:t>
            </a:r>
            <a:r>
              <a:rPr lang="sv-SE" sz="1100" dirty="0">
                <a:solidFill>
                  <a:schemeClr val="tx1">
                    <a:lumMod val="85000"/>
                    <a:lumOff val="15000"/>
                  </a:schemeClr>
                </a:solidFill>
              </a:rPr>
              <a:t> are </a:t>
            </a:r>
            <a:r>
              <a:rPr lang="sv-SE" sz="1100" dirty="0" err="1">
                <a:solidFill>
                  <a:schemeClr val="tx1">
                    <a:lumMod val="85000"/>
                    <a:lumOff val="15000"/>
                  </a:schemeClr>
                </a:solidFill>
              </a:rPr>
              <a:t>interested</a:t>
            </a:r>
            <a:r>
              <a:rPr lang="sv-SE" sz="1100" dirty="0">
                <a:solidFill>
                  <a:schemeClr val="tx1">
                    <a:lumMod val="85000"/>
                    <a:lumOff val="15000"/>
                  </a:schemeClr>
                </a:solidFill>
              </a:rPr>
              <a:t>. This is </a:t>
            </a:r>
            <a:r>
              <a:rPr lang="sv-SE" sz="1100" dirty="0" err="1">
                <a:solidFill>
                  <a:schemeClr val="tx1">
                    <a:lumMod val="85000"/>
                    <a:lumOff val="15000"/>
                  </a:schemeClr>
                </a:solidFill>
              </a:rPr>
              <a:t>what</a:t>
            </a:r>
            <a:r>
              <a:rPr lang="sv-SE" sz="1100" dirty="0">
                <a:solidFill>
                  <a:schemeClr val="tx1">
                    <a:lumMod val="85000"/>
                    <a:lumOff val="15000"/>
                  </a:schemeClr>
                </a:solidFill>
              </a:rPr>
              <a:t> R1 </a:t>
            </a:r>
            <a:r>
              <a:rPr lang="sv-SE" sz="1100" dirty="0" err="1">
                <a:solidFill>
                  <a:schemeClr val="tx1">
                    <a:lumMod val="85000"/>
                    <a:lumOff val="15000"/>
                  </a:schemeClr>
                </a:solidFill>
              </a:rPr>
              <a:t>does</a:t>
            </a:r>
            <a:r>
              <a:rPr lang="sv-SE" sz="1100" dirty="0">
                <a:solidFill>
                  <a:schemeClr val="tx1">
                    <a:lumMod val="85000"/>
                    <a:lumOff val="15000"/>
                  </a:schemeClr>
                </a:solidFill>
              </a:rPr>
              <a:t> </a:t>
            </a:r>
            <a:r>
              <a:rPr lang="sv-SE" sz="1100" dirty="0" err="1">
                <a:solidFill>
                  <a:schemeClr val="tx1">
                    <a:lumMod val="85000"/>
                    <a:lumOff val="15000"/>
                  </a:schemeClr>
                </a:solidFill>
              </a:rPr>
              <a:t>here</a:t>
            </a:r>
            <a:r>
              <a:rPr lang="sv-SE" sz="1100" dirty="0">
                <a:solidFill>
                  <a:schemeClr val="tx1">
                    <a:lumMod val="85000"/>
                    <a:lumOff val="15000"/>
                  </a:schemeClr>
                </a:solidFill>
              </a:rPr>
              <a:t>. </a:t>
            </a:r>
            <a:r>
              <a:rPr lang="sv-SE" sz="1100" dirty="0" err="1">
                <a:solidFill>
                  <a:schemeClr val="tx1">
                    <a:lumMod val="85000"/>
                    <a:lumOff val="15000"/>
                  </a:schemeClr>
                </a:solidFill>
              </a:rPr>
              <a:t>Note</a:t>
            </a:r>
            <a:r>
              <a:rPr lang="sv-SE" sz="1100" dirty="0">
                <a:solidFill>
                  <a:schemeClr val="tx1">
                    <a:lumMod val="85000"/>
                    <a:lumOff val="15000"/>
                  </a:schemeClr>
                </a:solidFill>
              </a:rPr>
              <a:t> that R2 </a:t>
            </a:r>
            <a:r>
              <a:rPr lang="sv-SE" sz="1100" dirty="0" err="1">
                <a:solidFill>
                  <a:schemeClr val="tx1">
                    <a:lumMod val="85000"/>
                    <a:lumOff val="15000"/>
                  </a:schemeClr>
                </a:solidFill>
              </a:rPr>
              <a:t>isn’t</a:t>
            </a:r>
            <a:r>
              <a:rPr lang="sv-SE" sz="1100" dirty="0">
                <a:solidFill>
                  <a:schemeClr val="tx1">
                    <a:lumMod val="85000"/>
                    <a:lumOff val="15000"/>
                  </a:schemeClr>
                </a:solidFill>
              </a:rPr>
              <a:t> </a:t>
            </a:r>
            <a:r>
              <a:rPr lang="sv-SE" sz="1100" dirty="0" err="1">
                <a:solidFill>
                  <a:schemeClr val="tx1">
                    <a:lumMod val="85000"/>
                    <a:lumOff val="15000"/>
                  </a:schemeClr>
                </a:solidFill>
              </a:rPr>
              <a:t>disturbed</a:t>
            </a:r>
            <a:r>
              <a:rPr lang="sv-SE" sz="1100" dirty="0">
                <a:solidFill>
                  <a:schemeClr val="tx1">
                    <a:lumMod val="85000"/>
                    <a:lumOff val="15000"/>
                  </a:schemeClr>
                </a:solidFill>
              </a:rPr>
              <a:t>. It is still </a:t>
            </a:r>
            <a:r>
              <a:rPr lang="sv-SE" sz="1100" dirty="0" err="1">
                <a:solidFill>
                  <a:schemeClr val="tx1">
                    <a:lumMod val="85000"/>
                    <a:lumOff val="15000"/>
                  </a:schemeClr>
                </a:solidFill>
              </a:rPr>
              <a:t>sleeping</a:t>
            </a:r>
            <a:r>
              <a:rPr lang="sv-SE" sz="1100" dirty="0">
                <a:solidFill>
                  <a:schemeClr val="tx1">
                    <a:lumMod val="85000"/>
                    <a:lumOff val="15000"/>
                  </a:schemeClr>
                </a:solidFill>
              </a:rPr>
              <a:t> and </a:t>
            </a:r>
            <a:r>
              <a:rPr lang="sv-SE" sz="1100" dirty="0" err="1">
                <a:solidFill>
                  <a:schemeClr val="tx1">
                    <a:lumMod val="85000"/>
                    <a:lumOff val="15000"/>
                  </a:schemeClr>
                </a:solidFill>
              </a:rPr>
              <a:t>will</a:t>
            </a:r>
            <a:r>
              <a:rPr lang="sv-SE" sz="1100" dirty="0">
                <a:solidFill>
                  <a:schemeClr val="tx1">
                    <a:lumMod val="85000"/>
                    <a:lumOff val="15000"/>
                  </a:schemeClr>
                </a:solidFill>
              </a:rPr>
              <a:t> not </a:t>
            </a:r>
            <a:r>
              <a:rPr lang="sv-SE" sz="1100" dirty="0" err="1">
                <a:solidFill>
                  <a:schemeClr val="tx1">
                    <a:lumMod val="85000"/>
                    <a:lumOff val="15000"/>
                  </a:schemeClr>
                </a:solidFill>
              </a:rPr>
              <a:t>receive</a:t>
            </a:r>
            <a:r>
              <a:rPr lang="sv-SE" sz="1100" dirty="0">
                <a:solidFill>
                  <a:schemeClr val="tx1">
                    <a:lumMod val="85000"/>
                    <a:lumOff val="15000"/>
                  </a:schemeClr>
                </a:solidFill>
              </a:rPr>
              <a:t> the </a:t>
            </a:r>
            <a:r>
              <a:rPr lang="sv-SE" sz="1100" dirty="0" err="1">
                <a:solidFill>
                  <a:schemeClr val="tx1">
                    <a:lumMod val="85000"/>
                    <a:lumOff val="15000"/>
                  </a:schemeClr>
                </a:solidFill>
              </a:rPr>
              <a:t>politecast</a:t>
            </a:r>
            <a:r>
              <a:rPr lang="sv-SE" sz="1100" dirty="0">
                <a:solidFill>
                  <a:schemeClr val="tx1">
                    <a:lumMod val="85000"/>
                    <a:lumOff val="15000"/>
                  </a:schemeClr>
                </a:solidFill>
              </a:rPr>
              <a:t> transmission from S.</a:t>
            </a:r>
          </a:p>
          <a:p>
            <a:pPr defTabSz="844083">
              <a:defRPr/>
            </a:pPr>
            <a:endParaRPr lang="sv-SE" sz="1100" dirty="0">
              <a:solidFill>
                <a:schemeClr val="tx1">
                  <a:lumMod val="85000"/>
                  <a:lumOff val="15000"/>
                </a:schemeClr>
              </a:solidFill>
            </a:endParaRPr>
          </a:p>
          <a:p>
            <a:pPr defTabSz="844083">
              <a:defRPr/>
            </a:pPr>
            <a:endParaRPr lang="sv-SE" sz="1100" dirty="0">
              <a:solidFill>
                <a:schemeClr val="tx1">
                  <a:lumMod val="85000"/>
                  <a:lumOff val="15000"/>
                </a:schemeClr>
              </a:solidFill>
            </a:endParaRPr>
          </a:p>
          <a:p>
            <a:pPr defTabSz="844083">
              <a:defRPr/>
            </a:pPr>
            <a:r>
              <a:rPr lang="sv-SE" sz="1100" dirty="0">
                <a:solidFill>
                  <a:schemeClr val="tx1">
                    <a:lumMod val="85000"/>
                    <a:lumOff val="15000"/>
                  </a:schemeClr>
                </a:solidFill>
              </a:rPr>
              <a:t>(in </a:t>
            </a:r>
            <a:r>
              <a:rPr lang="sv-SE" sz="1100" dirty="0" err="1">
                <a:solidFill>
                  <a:schemeClr val="tx1">
                    <a:lumMod val="85000"/>
                    <a:lumOff val="15000"/>
                  </a:schemeClr>
                </a:solidFill>
              </a:rPr>
              <a:t>something</a:t>
            </a:r>
            <a:r>
              <a:rPr lang="sv-SE" sz="1100" dirty="0">
                <a:solidFill>
                  <a:schemeClr val="tx1">
                    <a:lumMod val="85000"/>
                    <a:lumOff val="15000"/>
                  </a:schemeClr>
                </a:solidFill>
              </a:rPr>
              <a:t> or </a:t>
            </a:r>
            <a:r>
              <a:rPr lang="sv-SE" sz="1100" dirty="0" err="1">
                <a:solidFill>
                  <a:schemeClr val="tx1">
                    <a:lumMod val="85000"/>
                    <a:lumOff val="15000"/>
                  </a:schemeClr>
                </a:solidFill>
              </a:rPr>
              <a:t>anticipate</a:t>
            </a:r>
            <a:r>
              <a:rPr lang="sv-SE" sz="1100" dirty="0">
                <a:solidFill>
                  <a:schemeClr val="tx1">
                    <a:lumMod val="85000"/>
                    <a:lumOff val="15000"/>
                  </a:schemeClr>
                </a:solidFill>
              </a:rPr>
              <a:t> a </a:t>
            </a:r>
            <a:r>
              <a:rPr lang="sv-SE" sz="1100" dirty="0" err="1">
                <a:solidFill>
                  <a:schemeClr val="tx1">
                    <a:lumMod val="85000"/>
                    <a:lumOff val="15000"/>
                  </a:schemeClr>
                </a:solidFill>
              </a:rPr>
              <a:t>particular</a:t>
            </a:r>
            <a:r>
              <a:rPr lang="sv-SE" sz="1100" dirty="0">
                <a:solidFill>
                  <a:schemeClr val="tx1">
                    <a:lumMod val="85000"/>
                    <a:lumOff val="15000"/>
                  </a:schemeClr>
                </a:solidFill>
              </a:rPr>
              <a:t> transmission to be sent. )</a:t>
            </a: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11</a:t>
            </a:fld>
            <a:endParaRPr lang="sv-S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r>
              <a:rPr lang="sv-SE" sz="1100" dirty="0" err="1">
                <a:solidFill>
                  <a:schemeClr val="tx1">
                    <a:lumMod val="85000"/>
                    <a:lumOff val="15000"/>
                  </a:schemeClr>
                </a:solidFill>
              </a:rPr>
              <a:t>Politecast</a:t>
            </a:r>
            <a:r>
              <a:rPr lang="sv-SE" sz="1100" dirty="0">
                <a:solidFill>
                  <a:schemeClr val="tx1">
                    <a:lumMod val="85000"/>
                    <a:lumOff val="15000"/>
                  </a:schemeClr>
                </a:solidFill>
              </a:rPr>
              <a:t> </a:t>
            </a:r>
            <a:r>
              <a:rPr lang="sv-SE" sz="1100" dirty="0" err="1">
                <a:solidFill>
                  <a:schemeClr val="tx1">
                    <a:lumMod val="85000"/>
                    <a:lumOff val="15000"/>
                  </a:schemeClr>
                </a:solidFill>
              </a:rPr>
              <a:t>does</a:t>
            </a:r>
            <a:r>
              <a:rPr lang="sv-SE" sz="1100" dirty="0">
                <a:solidFill>
                  <a:schemeClr val="tx1">
                    <a:lumMod val="85000"/>
                    <a:lumOff val="15000"/>
                  </a:schemeClr>
                </a:solidFill>
              </a:rPr>
              <a:t> that. By </a:t>
            </a:r>
            <a:r>
              <a:rPr lang="sv-SE" sz="1100" dirty="0" err="1">
                <a:solidFill>
                  <a:schemeClr val="tx1">
                    <a:lumMod val="85000"/>
                    <a:lumOff val="15000"/>
                  </a:schemeClr>
                </a:solidFill>
              </a:rPr>
              <a:t>assuming</a:t>
            </a:r>
            <a:r>
              <a:rPr lang="sv-SE" sz="1100" dirty="0">
                <a:solidFill>
                  <a:schemeClr val="tx1">
                    <a:lumMod val="85000"/>
                    <a:lumOff val="15000"/>
                  </a:schemeClr>
                </a:solidFill>
              </a:rPr>
              <a:t> that all </a:t>
            </a:r>
            <a:r>
              <a:rPr lang="sv-SE" sz="1100" dirty="0" err="1">
                <a:solidFill>
                  <a:schemeClr val="tx1">
                    <a:lumMod val="85000"/>
                    <a:lumOff val="15000"/>
                  </a:schemeClr>
                </a:solidFill>
              </a:rPr>
              <a:t>nodes</a:t>
            </a:r>
            <a:r>
              <a:rPr lang="sv-SE" sz="1100" dirty="0">
                <a:solidFill>
                  <a:schemeClr val="tx1">
                    <a:lumMod val="85000"/>
                    <a:lumOff val="15000"/>
                  </a:schemeClr>
                </a:solidFill>
              </a:rPr>
              <a:t> that are </a:t>
            </a:r>
            <a:r>
              <a:rPr lang="sv-SE" sz="1100" dirty="0" err="1">
                <a:solidFill>
                  <a:schemeClr val="tx1">
                    <a:lumMod val="85000"/>
                    <a:lumOff val="15000"/>
                  </a:schemeClr>
                </a:solidFill>
              </a:rPr>
              <a:t>interested</a:t>
            </a:r>
            <a:r>
              <a:rPr lang="sv-SE" sz="1100" dirty="0">
                <a:solidFill>
                  <a:schemeClr val="tx1">
                    <a:lumMod val="85000"/>
                    <a:lumOff val="15000"/>
                  </a:schemeClr>
                </a:solidFill>
              </a:rPr>
              <a:t> </a:t>
            </a:r>
            <a:r>
              <a:rPr lang="sv-SE" sz="1100" dirty="0" err="1">
                <a:solidFill>
                  <a:schemeClr val="tx1">
                    <a:lumMod val="85000"/>
                    <a:lumOff val="15000"/>
                  </a:schemeClr>
                </a:solidFill>
              </a:rPr>
              <a:t>already</a:t>
            </a:r>
            <a:r>
              <a:rPr lang="sv-SE" sz="1100" dirty="0">
                <a:solidFill>
                  <a:schemeClr val="tx1">
                    <a:lumMod val="85000"/>
                    <a:lumOff val="15000"/>
                  </a:schemeClr>
                </a:solidFill>
              </a:rPr>
              <a:t> listens, it </a:t>
            </a:r>
            <a:r>
              <a:rPr lang="sv-SE" sz="1100" dirty="0" err="1">
                <a:solidFill>
                  <a:schemeClr val="tx1">
                    <a:lumMod val="85000"/>
                    <a:lumOff val="15000"/>
                  </a:schemeClr>
                </a:solidFill>
              </a:rPr>
              <a:t>does’t</a:t>
            </a:r>
            <a:r>
              <a:rPr lang="sv-SE" sz="1100" dirty="0">
                <a:solidFill>
                  <a:schemeClr val="tx1">
                    <a:lumMod val="85000"/>
                    <a:lumOff val="15000"/>
                  </a:schemeClr>
                </a:solidFill>
              </a:rPr>
              <a:t> </a:t>
            </a:r>
            <a:r>
              <a:rPr lang="sv-SE" sz="1100" dirty="0" err="1">
                <a:solidFill>
                  <a:schemeClr val="tx1">
                    <a:lumMod val="85000"/>
                    <a:lumOff val="15000"/>
                  </a:schemeClr>
                </a:solidFill>
              </a:rPr>
              <a:t>have</a:t>
            </a:r>
            <a:r>
              <a:rPr lang="sv-SE" sz="1100" dirty="0">
                <a:solidFill>
                  <a:schemeClr val="tx1">
                    <a:lumMod val="85000"/>
                    <a:lumOff val="15000"/>
                  </a:schemeClr>
                </a:solidFill>
              </a:rPr>
              <a:t> to </a:t>
            </a:r>
            <a:r>
              <a:rPr lang="sv-SE" sz="1100" dirty="0" err="1">
                <a:solidFill>
                  <a:schemeClr val="tx1">
                    <a:lumMod val="85000"/>
                    <a:lumOff val="15000"/>
                  </a:schemeClr>
                </a:solidFill>
              </a:rPr>
              <a:t>wake</a:t>
            </a:r>
            <a:r>
              <a:rPr lang="sv-SE" sz="1100" dirty="0">
                <a:solidFill>
                  <a:schemeClr val="tx1">
                    <a:lumMod val="85000"/>
                    <a:lumOff val="15000"/>
                  </a:schemeClr>
                </a:solidFill>
              </a:rPr>
              <a:t> </a:t>
            </a:r>
            <a:r>
              <a:rPr lang="sv-SE" sz="1100" dirty="0" err="1">
                <a:solidFill>
                  <a:schemeClr val="tx1">
                    <a:lumMod val="85000"/>
                    <a:lumOff val="15000"/>
                  </a:schemeClr>
                </a:solidFill>
              </a:rPr>
              <a:t>them</a:t>
            </a:r>
            <a:r>
              <a:rPr lang="sv-SE" sz="1100" dirty="0">
                <a:solidFill>
                  <a:schemeClr val="tx1">
                    <a:lumMod val="85000"/>
                    <a:lumOff val="15000"/>
                  </a:schemeClr>
                </a:solidFill>
              </a:rPr>
              <a:t> up. That </a:t>
            </a:r>
            <a:r>
              <a:rPr lang="sv-SE" sz="1100" dirty="0" err="1">
                <a:solidFill>
                  <a:schemeClr val="tx1">
                    <a:lumMod val="85000"/>
                    <a:lumOff val="15000"/>
                  </a:schemeClr>
                </a:solidFill>
              </a:rPr>
              <a:t>way</a:t>
            </a:r>
            <a:r>
              <a:rPr lang="sv-SE" sz="1100" dirty="0">
                <a:solidFill>
                  <a:schemeClr val="tx1">
                    <a:lumMod val="85000"/>
                    <a:lumOff val="15000"/>
                  </a:schemeClr>
                </a:solidFill>
              </a:rPr>
              <a:t> the packet </a:t>
            </a:r>
            <a:r>
              <a:rPr lang="sv-SE" sz="1100" dirty="0" err="1">
                <a:solidFill>
                  <a:schemeClr val="tx1">
                    <a:lumMod val="85000"/>
                    <a:lumOff val="15000"/>
                  </a:schemeClr>
                </a:solidFill>
              </a:rPr>
              <a:t>only</a:t>
            </a:r>
            <a:r>
              <a:rPr lang="sv-SE" sz="1100" dirty="0">
                <a:solidFill>
                  <a:schemeClr val="tx1">
                    <a:lumMod val="85000"/>
                    <a:lumOff val="15000"/>
                  </a:schemeClr>
                </a:solidFill>
              </a:rPr>
              <a:t> </a:t>
            </a:r>
            <a:r>
              <a:rPr lang="sv-SE" sz="1100" dirty="0" err="1">
                <a:solidFill>
                  <a:schemeClr val="tx1">
                    <a:lumMod val="85000"/>
                    <a:lumOff val="15000"/>
                  </a:schemeClr>
                </a:solidFill>
              </a:rPr>
              <a:t>needs</a:t>
            </a:r>
            <a:r>
              <a:rPr lang="sv-SE" sz="1100" dirty="0">
                <a:solidFill>
                  <a:schemeClr val="tx1">
                    <a:lumMod val="85000"/>
                    <a:lumOff val="15000"/>
                  </a:schemeClr>
                </a:solidFill>
              </a:rPr>
              <a:t> to be </a:t>
            </a:r>
            <a:r>
              <a:rPr lang="sv-SE" sz="1100" dirty="0" err="1">
                <a:solidFill>
                  <a:schemeClr val="tx1">
                    <a:lumMod val="85000"/>
                    <a:lumOff val="15000"/>
                  </a:schemeClr>
                </a:solidFill>
              </a:rPr>
              <a:t>transmitted</a:t>
            </a:r>
            <a:r>
              <a:rPr lang="sv-SE" sz="1100" dirty="0">
                <a:solidFill>
                  <a:schemeClr val="tx1">
                    <a:lumMod val="85000"/>
                    <a:lumOff val="15000"/>
                  </a:schemeClr>
                </a:solidFill>
              </a:rPr>
              <a:t> </a:t>
            </a:r>
            <a:r>
              <a:rPr lang="sv-SE" sz="1100" dirty="0" err="1">
                <a:solidFill>
                  <a:schemeClr val="tx1">
                    <a:lumMod val="85000"/>
                    <a:lumOff val="15000"/>
                  </a:schemeClr>
                </a:solidFill>
              </a:rPr>
              <a:t>once</a:t>
            </a:r>
            <a:r>
              <a:rPr lang="sv-SE" sz="1100" dirty="0">
                <a:solidFill>
                  <a:schemeClr val="tx1">
                    <a:lumMod val="85000"/>
                    <a:lumOff val="15000"/>
                  </a:schemeClr>
                </a:solidFill>
              </a:rPr>
              <a:t>.</a:t>
            </a:r>
          </a:p>
          <a:p>
            <a:pPr defTabSz="844083">
              <a:defRPr/>
            </a:pPr>
            <a:endParaRPr lang="sv-SE" sz="1100" dirty="0">
              <a:solidFill>
                <a:schemeClr val="tx1">
                  <a:lumMod val="85000"/>
                  <a:lumOff val="15000"/>
                </a:schemeClr>
              </a:solidFill>
            </a:endParaRPr>
          </a:p>
          <a:p>
            <a:pPr defTabSz="844083">
              <a:defRPr/>
            </a:pPr>
            <a:r>
              <a:rPr lang="sv-SE" sz="1100" dirty="0">
                <a:solidFill>
                  <a:schemeClr val="tx1">
                    <a:lumMod val="85000"/>
                    <a:lumOff val="15000"/>
                  </a:schemeClr>
                </a:solidFill>
              </a:rPr>
              <a:t>This </a:t>
            </a:r>
            <a:r>
              <a:rPr lang="sv-SE" sz="1100" dirty="0" err="1">
                <a:solidFill>
                  <a:schemeClr val="tx1">
                    <a:lumMod val="85000"/>
                    <a:lumOff val="15000"/>
                  </a:schemeClr>
                </a:solidFill>
              </a:rPr>
              <a:t>requires</a:t>
            </a:r>
            <a:r>
              <a:rPr lang="sv-SE" sz="1100" dirty="0">
                <a:solidFill>
                  <a:schemeClr val="tx1">
                    <a:lumMod val="85000"/>
                    <a:lumOff val="15000"/>
                  </a:schemeClr>
                </a:solidFill>
              </a:rPr>
              <a:t> receivers to listen </a:t>
            </a:r>
            <a:r>
              <a:rPr lang="sv-SE" sz="1100" dirty="0" err="1">
                <a:solidFill>
                  <a:schemeClr val="tx1">
                    <a:lumMod val="85000"/>
                    <a:lumOff val="15000"/>
                  </a:schemeClr>
                </a:solidFill>
              </a:rPr>
              <a:t>when</a:t>
            </a:r>
            <a:r>
              <a:rPr lang="sv-SE" sz="1100" dirty="0">
                <a:solidFill>
                  <a:schemeClr val="tx1">
                    <a:lumMod val="85000"/>
                    <a:lumOff val="15000"/>
                  </a:schemeClr>
                </a:solidFill>
              </a:rPr>
              <a:t> </a:t>
            </a:r>
            <a:r>
              <a:rPr lang="sv-SE" sz="1100" dirty="0" err="1">
                <a:solidFill>
                  <a:schemeClr val="tx1">
                    <a:lumMod val="85000"/>
                    <a:lumOff val="15000"/>
                  </a:schemeClr>
                </a:solidFill>
              </a:rPr>
              <a:t>they</a:t>
            </a:r>
            <a:r>
              <a:rPr lang="sv-SE" sz="1100" dirty="0">
                <a:solidFill>
                  <a:schemeClr val="tx1">
                    <a:lumMod val="85000"/>
                    <a:lumOff val="15000"/>
                  </a:schemeClr>
                </a:solidFill>
              </a:rPr>
              <a:t> are </a:t>
            </a:r>
            <a:r>
              <a:rPr lang="sv-SE" sz="1100" dirty="0" err="1">
                <a:solidFill>
                  <a:schemeClr val="tx1">
                    <a:lumMod val="85000"/>
                    <a:lumOff val="15000"/>
                  </a:schemeClr>
                </a:solidFill>
              </a:rPr>
              <a:t>interested</a:t>
            </a:r>
            <a:r>
              <a:rPr lang="sv-SE" sz="1100" dirty="0">
                <a:solidFill>
                  <a:schemeClr val="tx1">
                    <a:lumMod val="85000"/>
                    <a:lumOff val="15000"/>
                  </a:schemeClr>
                </a:solidFill>
              </a:rPr>
              <a:t>. This is </a:t>
            </a:r>
            <a:r>
              <a:rPr lang="sv-SE" sz="1100" dirty="0" err="1">
                <a:solidFill>
                  <a:schemeClr val="tx1">
                    <a:lumMod val="85000"/>
                    <a:lumOff val="15000"/>
                  </a:schemeClr>
                </a:solidFill>
              </a:rPr>
              <a:t>what</a:t>
            </a:r>
            <a:r>
              <a:rPr lang="sv-SE" sz="1100" dirty="0">
                <a:solidFill>
                  <a:schemeClr val="tx1">
                    <a:lumMod val="85000"/>
                    <a:lumOff val="15000"/>
                  </a:schemeClr>
                </a:solidFill>
              </a:rPr>
              <a:t> R1 </a:t>
            </a:r>
            <a:r>
              <a:rPr lang="sv-SE" sz="1100" dirty="0" err="1">
                <a:solidFill>
                  <a:schemeClr val="tx1">
                    <a:lumMod val="85000"/>
                    <a:lumOff val="15000"/>
                  </a:schemeClr>
                </a:solidFill>
              </a:rPr>
              <a:t>does</a:t>
            </a:r>
            <a:r>
              <a:rPr lang="sv-SE" sz="1100" dirty="0">
                <a:solidFill>
                  <a:schemeClr val="tx1">
                    <a:lumMod val="85000"/>
                    <a:lumOff val="15000"/>
                  </a:schemeClr>
                </a:solidFill>
              </a:rPr>
              <a:t> </a:t>
            </a:r>
            <a:r>
              <a:rPr lang="sv-SE" sz="1100" dirty="0" err="1">
                <a:solidFill>
                  <a:schemeClr val="tx1">
                    <a:lumMod val="85000"/>
                    <a:lumOff val="15000"/>
                  </a:schemeClr>
                </a:solidFill>
              </a:rPr>
              <a:t>here</a:t>
            </a:r>
            <a:r>
              <a:rPr lang="sv-SE" sz="1100" dirty="0">
                <a:solidFill>
                  <a:schemeClr val="tx1">
                    <a:lumMod val="85000"/>
                    <a:lumOff val="15000"/>
                  </a:schemeClr>
                </a:solidFill>
              </a:rPr>
              <a:t>. </a:t>
            </a:r>
            <a:r>
              <a:rPr lang="sv-SE" sz="1100" dirty="0" err="1">
                <a:solidFill>
                  <a:schemeClr val="tx1">
                    <a:lumMod val="85000"/>
                    <a:lumOff val="15000"/>
                  </a:schemeClr>
                </a:solidFill>
              </a:rPr>
              <a:t>Note</a:t>
            </a:r>
            <a:r>
              <a:rPr lang="sv-SE" sz="1100" dirty="0">
                <a:solidFill>
                  <a:schemeClr val="tx1">
                    <a:lumMod val="85000"/>
                    <a:lumOff val="15000"/>
                  </a:schemeClr>
                </a:solidFill>
              </a:rPr>
              <a:t> that R2 </a:t>
            </a:r>
            <a:r>
              <a:rPr lang="sv-SE" sz="1100" dirty="0" err="1">
                <a:solidFill>
                  <a:schemeClr val="tx1">
                    <a:lumMod val="85000"/>
                    <a:lumOff val="15000"/>
                  </a:schemeClr>
                </a:solidFill>
              </a:rPr>
              <a:t>isn’t</a:t>
            </a:r>
            <a:r>
              <a:rPr lang="sv-SE" sz="1100" dirty="0">
                <a:solidFill>
                  <a:schemeClr val="tx1">
                    <a:lumMod val="85000"/>
                    <a:lumOff val="15000"/>
                  </a:schemeClr>
                </a:solidFill>
              </a:rPr>
              <a:t> </a:t>
            </a:r>
            <a:r>
              <a:rPr lang="sv-SE" sz="1100" dirty="0" err="1">
                <a:solidFill>
                  <a:schemeClr val="tx1">
                    <a:lumMod val="85000"/>
                    <a:lumOff val="15000"/>
                  </a:schemeClr>
                </a:solidFill>
              </a:rPr>
              <a:t>disturbed</a:t>
            </a:r>
            <a:r>
              <a:rPr lang="sv-SE" sz="1100" dirty="0">
                <a:solidFill>
                  <a:schemeClr val="tx1">
                    <a:lumMod val="85000"/>
                    <a:lumOff val="15000"/>
                  </a:schemeClr>
                </a:solidFill>
              </a:rPr>
              <a:t>. It is still </a:t>
            </a:r>
            <a:r>
              <a:rPr lang="sv-SE" sz="1100" dirty="0" err="1">
                <a:solidFill>
                  <a:schemeClr val="tx1">
                    <a:lumMod val="85000"/>
                    <a:lumOff val="15000"/>
                  </a:schemeClr>
                </a:solidFill>
              </a:rPr>
              <a:t>sleeping</a:t>
            </a:r>
            <a:r>
              <a:rPr lang="sv-SE" sz="1100" dirty="0">
                <a:solidFill>
                  <a:schemeClr val="tx1">
                    <a:lumMod val="85000"/>
                    <a:lumOff val="15000"/>
                  </a:schemeClr>
                </a:solidFill>
              </a:rPr>
              <a:t> and </a:t>
            </a:r>
            <a:r>
              <a:rPr lang="sv-SE" sz="1100" dirty="0" err="1">
                <a:solidFill>
                  <a:schemeClr val="tx1">
                    <a:lumMod val="85000"/>
                    <a:lumOff val="15000"/>
                  </a:schemeClr>
                </a:solidFill>
              </a:rPr>
              <a:t>will</a:t>
            </a:r>
            <a:r>
              <a:rPr lang="sv-SE" sz="1100" dirty="0">
                <a:solidFill>
                  <a:schemeClr val="tx1">
                    <a:lumMod val="85000"/>
                    <a:lumOff val="15000"/>
                  </a:schemeClr>
                </a:solidFill>
              </a:rPr>
              <a:t> not </a:t>
            </a:r>
            <a:r>
              <a:rPr lang="sv-SE" sz="1100" dirty="0" err="1">
                <a:solidFill>
                  <a:schemeClr val="tx1">
                    <a:lumMod val="85000"/>
                    <a:lumOff val="15000"/>
                  </a:schemeClr>
                </a:solidFill>
              </a:rPr>
              <a:t>receive</a:t>
            </a:r>
            <a:r>
              <a:rPr lang="sv-SE" sz="1100" dirty="0">
                <a:solidFill>
                  <a:schemeClr val="tx1">
                    <a:lumMod val="85000"/>
                    <a:lumOff val="15000"/>
                  </a:schemeClr>
                </a:solidFill>
              </a:rPr>
              <a:t> the </a:t>
            </a:r>
            <a:r>
              <a:rPr lang="sv-SE" sz="1100" dirty="0" err="1">
                <a:solidFill>
                  <a:schemeClr val="tx1">
                    <a:lumMod val="85000"/>
                    <a:lumOff val="15000"/>
                  </a:schemeClr>
                </a:solidFill>
              </a:rPr>
              <a:t>politecast</a:t>
            </a:r>
            <a:r>
              <a:rPr lang="sv-SE" sz="1100" dirty="0">
                <a:solidFill>
                  <a:schemeClr val="tx1">
                    <a:lumMod val="85000"/>
                    <a:lumOff val="15000"/>
                  </a:schemeClr>
                </a:solidFill>
              </a:rPr>
              <a:t> transmission from S.</a:t>
            </a:r>
          </a:p>
          <a:p>
            <a:pPr defTabSz="844083">
              <a:defRPr/>
            </a:pPr>
            <a:endParaRPr lang="sv-SE" sz="1100" dirty="0">
              <a:solidFill>
                <a:schemeClr val="tx1">
                  <a:lumMod val="85000"/>
                  <a:lumOff val="15000"/>
                </a:schemeClr>
              </a:solidFill>
            </a:endParaRPr>
          </a:p>
          <a:p>
            <a:pPr defTabSz="844083">
              <a:defRPr/>
            </a:pPr>
            <a:endParaRPr lang="sv-SE" sz="1100" dirty="0">
              <a:solidFill>
                <a:schemeClr val="tx1">
                  <a:lumMod val="85000"/>
                  <a:lumOff val="15000"/>
                </a:schemeClr>
              </a:solidFill>
            </a:endParaRPr>
          </a:p>
          <a:p>
            <a:pPr defTabSz="844083">
              <a:defRPr/>
            </a:pPr>
            <a:r>
              <a:rPr lang="sv-SE" sz="1100" dirty="0">
                <a:solidFill>
                  <a:schemeClr val="tx1">
                    <a:lumMod val="85000"/>
                    <a:lumOff val="15000"/>
                  </a:schemeClr>
                </a:solidFill>
              </a:rPr>
              <a:t>(in </a:t>
            </a:r>
            <a:r>
              <a:rPr lang="sv-SE" sz="1100" dirty="0" err="1">
                <a:solidFill>
                  <a:schemeClr val="tx1">
                    <a:lumMod val="85000"/>
                    <a:lumOff val="15000"/>
                  </a:schemeClr>
                </a:solidFill>
              </a:rPr>
              <a:t>something</a:t>
            </a:r>
            <a:r>
              <a:rPr lang="sv-SE" sz="1100" dirty="0">
                <a:solidFill>
                  <a:schemeClr val="tx1">
                    <a:lumMod val="85000"/>
                    <a:lumOff val="15000"/>
                  </a:schemeClr>
                </a:solidFill>
              </a:rPr>
              <a:t> or </a:t>
            </a:r>
            <a:r>
              <a:rPr lang="sv-SE" sz="1100" dirty="0" err="1">
                <a:solidFill>
                  <a:schemeClr val="tx1">
                    <a:lumMod val="85000"/>
                    <a:lumOff val="15000"/>
                  </a:schemeClr>
                </a:solidFill>
              </a:rPr>
              <a:t>anticipate</a:t>
            </a:r>
            <a:r>
              <a:rPr lang="sv-SE" sz="1100" dirty="0">
                <a:solidFill>
                  <a:schemeClr val="tx1">
                    <a:lumMod val="85000"/>
                    <a:lumOff val="15000"/>
                  </a:schemeClr>
                </a:solidFill>
              </a:rPr>
              <a:t> a </a:t>
            </a:r>
            <a:r>
              <a:rPr lang="sv-SE" sz="1100" dirty="0" err="1">
                <a:solidFill>
                  <a:schemeClr val="tx1">
                    <a:lumMod val="85000"/>
                    <a:lumOff val="15000"/>
                  </a:schemeClr>
                </a:solidFill>
              </a:rPr>
              <a:t>particular</a:t>
            </a:r>
            <a:r>
              <a:rPr lang="sv-SE" sz="1100" dirty="0">
                <a:solidFill>
                  <a:schemeClr val="tx1">
                    <a:lumMod val="85000"/>
                    <a:lumOff val="15000"/>
                  </a:schemeClr>
                </a:solidFill>
              </a:rPr>
              <a:t> transmission to be sent. )</a:t>
            </a: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12</a:t>
            </a:fld>
            <a:endParaRPr lang="sv-SE"/>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normAutofit/>
          </a:bodyPr>
          <a:lstStyle/>
          <a:p>
            <a:pPr defTabSz="844083">
              <a:defRPr/>
            </a:pPr>
            <a:r>
              <a:rPr lang="sv-SE" sz="1100" dirty="0" err="1">
                <a:solidFill>
                  <a:schemeClr val="tx1">
                    <a:lumMod val="85000"/>
                    <a:lumOff val="15000"/>
                  </a:schemeClr>
                </a:solidFill>
              </a:rPr>
              <a:t>Politecast</a:t>
            </a:r>
            <a:r>
              <a:rPr lang="sv-SE" sz="1100" dirty="0">
                <a:solidFill>
                  <a:schemeClr val="tx1">
                    <a:lumMod val="85000"/>
                    <a:lumOff val="15000"/>
                  </a:schemeClr>
                </a:solidFill>
              </a:rPr>
              <a:t> </a:t>
            </a:r>
            <a:r>
              <a:rPr lang="sv-SE" sz="1100" dirty="0" err="1">
                <a:solidFill>
                  <a:schemeClr val="tx1">
                    <a:lumMod val="85000"/>
                    <a:lumOff val="15000"/>
                  </a:schemeClr>
                </a:solidFill>
              </a:rPr>
              <a:t>does</a:t>
            </a:r>
            <a:r>
              <a:rPr lang="sv-SE" sz="1100" dirty="0">
                <a:solidFill>
                  <a:schemeClr val="tx1">
                    <a:lumMod val="85000"/>
                    <a:lumOff val="15000"/>
                  </a:schemeClr>
                </a:solidFill>
              </a:rPr>
              <a:t> that. By </a:t>
            </a:r>
            <a:r>
              <a:rPr lang="sv-SE" sz="1100" dirty="0" err="1">
                <a:solidFill>
                  <a:schemeClr val="tx1">
                    <a:lumMod val="85000"/>
                    <a:lumOff val="15000"/>
                  </a:schemeClr>
                </a:solidFill>
              </a:rPr>
              <a:t>assuming</a:t>
            </a:r>
            <a:r>
              <a:rPr lang="sv-SE" sz="1100" dirty="0">
                <a:solidFill>
                  <a:schemeClr val="tx1">
                    <a:lumMod val="85000"/>
                    <a:lumOff val="15000"/>
                  </a:schemeClr>
                </a:solidFill>
              </a:rPr>
              <a:t> that all </a:t>
            </a:r>
            <a:r>
              <a:rPr lang="sv-SE" sz="1100" dirty="0" err="1">
                <a:solidFill>
                  <a:schemeClr val="tx1">
                    <a:lumMod val="85000"/>
                    <a:lumOff val="15000"/>
                  </a:schemeClr>
                </a:solidFill>
              </a:rPr>
              <a:t>nodes</a:t>
            </a:r>
            <a:r>
              <a:rPr lang="sv-SE" sz="1100" dirty="0">
                <a:solidFill>
                  <a:schemeClr val="tx1">
                    <a:lumMod val="85000"/>
                    <a:lumOff val="15000"/>
                  </a:schemeClr>
                </a:solidFill>
              </a:rPr>
              <a:t> that are </a:t>
            </a:r>
            <a:r>
              <a:rPr lang="sv-SE" sz="1100" dirty="0" err="1">
                <a:solidFill>
                  <a:schemeClr val="tx1">
                    <a:lumMod val="85000"/>
                    <a:lumOff val="15000"/>
                  </a:schemeClr>
                </a:solidFill>
              </a:rPr>
              <a:t>interested</a:t>
            </a:r>
            <a:r>
              <a:rPr lang="sv-SE" sz="1100" dirty="0">
                <a:solidFill>
                  <a:schemeClr val="tx1">
                    <a:lumMod val="85000"/>
                    <a:lumOff val="15000"/>
                  </a:schemeClr>
                </a:solidFill>
              </a:rPr>
              <a:t> </a:t>
            </a:r>
            <a:r>
              <a:rPr lang="sv-SE" sz="1100" dirty="0" err="1">
                <a:solidFill>
                  <a:schemeClr val="tx1">
                    <a:lumMod val="85000"/>
                    <a:lumOff val="15000"/>
                  </a:schemeClr>
                </a:solidFill>
              </a:rPr>
              <a:t>already</a:t>
            </a:r>
            <a:r>
              <a:rPr lang="sv-SE" sz="1100" dirty="0">
                <a:solidFill>
                  <a:schemeClr val="tx1">
                    <a:lumMod val="85000"/>
                    <a:lumOff val="15000"/>
                  </a:schemeClr>
                </a:solidFill>
              </a:rPr>
              <a:t> listens, it </a:t>
            </a:r>
            <a:r>
              <a:rPr lang="sv-SE" sz="1100" dirty="0" err="1">
                <a:solidFill>
                  <a:schemeClr val="tx1">
                    <a:lumMod val="85000"/>
                    <a:lumOff val="15000"/>
                  </a:schemeClr>
                </a:solidFill>
              </a:rPr>
              <a:t>does’t</a:t>
            </a:r>
            <a:r>
              <a:rPr lang="sv-SE" sz="1100" dirty="0">
                <a:solidFill>
                  <a:schemeClr val="tx1">
                    <a:lumMod val="85000"/>
                    <a:lumOff val="15000"/>
                  </a:schemeClr>
                </a:solidFill>
              </a:rPr>
              <a:t> </a:t>
            </a:r>
            <a:r>
              <a:rPr lang="sv-SE" sz="1100" dirty="0" err="1">
                <a:solidFill>
                  <a:schemeClr val="tx1">
                    <a:lumMod val="85000"/>
                    <a:lumOff val="15000"/>
                  </a:schemeClr>
                </a:solidFill>
              </a:rPr>
              <a:t>have</a:t>
            </a:r>
            <a:r>
              <a:rPr lang="sv-SE" sz="1100" dirty="0">
                <a:solidFill>
                  <a:schemeClr val="tx1">
                    <a:lumMod val="85000"/>
                    <a:lumOff val="15000"/>
                  </a:schemeClr>
                </a:solidFill>
              </a:rPr>
              <a:t> to </a:t>
            </a:r>
            <a:r>
              <a:rPr lang="sv-SE" sz="1100" dirty="0" err="1">
                <a:solidFill>
                  <a:schemeClr val="tx1">
                    <a:lumMod val="85000"/>
                    <a:lumOff val="15000"/>
                  </a:schemeClr>
                </a:solidFill>
              </a:rPr>
              <a:t>wake</a:t>
            </a:r>
            <a:r>
              <a:rPr lang="sv-SE" sz="1100" dirty="0">
                <a:solidFill>
                  <a:schemeClr val="tx1">
                    <a:lumMod val="85000"/>
                    <a:lumOff val="15000"/>
                  </a:schemeClr>
                </a:solidFill>
              </a:rPr>
              <a:t> </a:t>
            </a:r>
            <a:r>
              <a:rPr lang="sv-SE" sz="1100" dirty="0" err="1">
                <a:solidFill>
                  <a:schemeClr val="tx1">
                    <a:lumMod val="85000"/>
                    <a:lumOff val="15000"/>
                  </a:schemeClr>
                </a:solidFill>
              </a:rPr>
              <a:t>them</a:t>
            </a:r>
            <a:r>
              <a:rPr lang="sv-SE" sz="1100" dirty="0">
                <a:solidFill>
                  <a:schemeClr val="tx1">
                    <a:lumMod val="85000"/>
                    <a:lumOff val="15000"/>
                  </a:schemeClr>
                </a:solidFill>
              </a:rPr>
              <a:t> up. That </a:t>
            </a:r>
            <a:r>
              <a:rPr lang="sv-SE" sz="1100" dirty="0" err="1">
                <a:solidFill>
                  <a:schemeClr val="tx1">
                    <a:lumMod val="85000"/>
                    <a:lumOff val="15000"/>
                  </a:schemeClr>
                </a:solidFill>
              </a:rPr>
              <a:t>way</a:t>
            </a:r>
            <a:r>
              <a:rPr lang="sv-SE" sz="1100" dirty="0">
                <a:solidFill>
                  <a:schemeClr val="tx1">
                    <a:lumMod val="85000"/>
                    <a:lumOff val="15000"/>
                  </a:schemeClr>
                </a:solidFill>
              </a:rPr>
              <a:t> the packet </a:t>
            </a:r>
            <a:r>
              <a:rPr lang="sv-SE" sz="1100" dirty="0" err="1">
                <a:solidFill>
                  <a:schemeClr val="tx1">
                    <a:lumMod val="85000"/>
                    <a:lumOff val="15000"/>
                  </a:schemeClr>
                </a:solidFill>
              </a:rPr>
              <a:t>only</a:t>
            </a:r>
            <a:r>
              <a:rPr lang="sv-SE" sz="1100" dirty="0">
                <a:solidFill>
                  <a:schemeClr val="tx1">
                    <a:lumMod val="85000"/>
                    <a:lumOff val="15000"/>
                  </a:schemeClr>
                </a:solidFill>
              </a:rPr>
              <a:t> </a:t>
            </a:r>
            <a:r>
              <a:rPr lang="sv-SE" sz="1100" dirty="0" err="1">
                <a:solidFill>
                  <a:schemeClr val="tx1">
                    <a:lumMod val="85000"/>
                    <a:lumOff val="15000"/>
                  </a:schemeClr>
                </a:solidFill>
              </a:rPr>
              <a:t>needs</a:t>
            </a:r>
            <a:r>
              <a:rPr lang="sv-SE" sz="1100" dirty="0">
                <a:solidFill>
                  <a:schemeClr val="tx1">
                    <a:lumMod val="85000"/>
                    <a:lumOff val="15000"/>
                  </a:schemeClr>
                </a:solidFill>
              </a:rPr>
              <a:t> to be </a:t>
            </a:r>
            <a:r>
              <a:rPr lang="sv-SE" sz="1100" dirty="0" err="1">
                <a:solidFill>
                  <a:schemeClr val="tx1">
                    <a:lumMod val="85000"/>
                    <a:lumOff val="15000"/>
                  </a:schemeClr>
                </a:solidFill>
              </a:rPr>
              <a:t>transmitted</a:t>
            </a:r>
            <a:r>
              <a:rPr lang="sv-SE" sz="1100" dirty="0">
                <a:solidFill>
                  <a:schemeClr val="tx1">
                    <a:lumMod val="85000"/>
                    <a:lumOff val="15000"/>
                  </a:schemeClr>
                </a:solidFill>
              </a:rPr>
              <a:t> </a:t>
            </a:r>
            <a:r>
              <a:rPr lang="sv-SE" sz="1100" dirty="0" err="1">
                <a:solidFill>
                  <a:schemeClr val="tx1">
                    <a:lumMod val="85000"/>
                    <a:lumOff val="15000"/>
                  </a:schemeClr>
                </a:solidFill>
              </a:rPr>
              <a:t>once</a:t>
            </a:r>
            <a:r>
              <a:rPr lang="sv-SE" sz="1100" dirty="0">
                <a:solidFill>
                  <a:schemeClr val="tx1">
                    <a:lumMod val="85000"/>
                    <a:lumOff val="15000"/>
                  </a:schemeClr>
                </a:solidFill>
              </a:rPr>
              <a:t>.</a:t>
            </a:r>
          </a:p>
          <a:p>
            <a:pPr defTabSz="844083">
              <a:defRPr/>
            </a:pPr>
            <a:endParaRPr lang="sv-SE" sz="1100" dirty="0">
              <a:solidFill>
                <a:schemeClr val="tx1">
                  <a:lumMod val="85000"/>
                  <a:lumOff val="15000"/>
                </a:schemeClr>
              </a:solidFill>
            </a:endParaRPr>
          </a:p>
          <a:p>
            <a:pPr defTabSz="844083">
              <a:defRPr/>
            </a:pPr>
            <a:r>
              <a:rPr lang="sv-SE" sz="1100" dirty="0">
                <a:solidFill>
                  <a:schemeClr val="tx1">
                    <a:lumMod val="85000"/>
                    <a:lumOff val="15000"/>
                  </a:schemeClr>
                </a:solidFill>
              </a:rPr>
              <a:t>This </a:t>
            </a:r>
            <a:r>
              <a:rPr lang="sv-SE" sz="1100" dirty="0" err="1">
                <a:solidFill>
                  <a:schemeClr val="tx1">
                    <a:lumMod val="85000"/>
                    <a:lumOff val="15000"/>
                  </a:schemeClr>
                </a:solidFill>
              </a:rPr>
              <a:t>requires</a:t>
            </a:r>
            <a:r>
              <a:rPr lang="sv-SE" sz="1100" dirty="0">
                <a:solidFill>
                  <a:schemeClr val="tx1">
                    <a:lumMod val="85000"/>
                    <a:lumOff val="15000"/>
                  </a:schemeClr>
                </a:solidFill>
              </a:rPr>
              <a:t> receivers to listen </a:t>
            </a:r>
            <a:r>
              <a:rPr lang="sv-SE" sz="1100" dirty="0" err="1">
                <a:solidFill>
                  <a:schemeClr val="tx1">
                    <a:lumMod val="85000"/>
                    <a:lumOff val="15000"/>
                  </a:schemeClr>
                </a:solidFill>
              </a:rPr>
              <a:t>when</a:t>
            </a:r>
            <a:r>
              <a:rPr lang="sv-SE" sz="1100" dirty="0">
                <a:solidFill>
                  <a:schemeClr val="tx1">
                    <a:lumMod val="85000"/>
                    <a:lumOff val="15000"/>
                  </a:schemeClr>
                </a:solidFill>
              </a:rPr>
              <a:t> </a:t>
            </a:r>
            <a:r>
              <a:rPr lang="sv-SE" sz="1100" dirty="0" err="1">
                <a:solidFill>
                  <a:schemeClr val="tx1">
                    <a:lumMod val="85000"/>
                    <a:lumOff val="15000"/>
                  </a:schemeClr>
                </a:solidFill>
              </a:rPr>
              <a:t>they</a:t>
            </a:r>
            <a:r>
              <a:rPr lang="sv-SE" sz="1100" dirty="0">
                <a:solidFill>
                  <a:schemeClr val="tx1">
                    <a:lumMod val="85000"/>
                    <a:lumOff val="15000"/>
                  </a:schemeClr>
                </a:solidFill>
              </a:rPr>
              <a:t> are </a:t>
            </a:r>
            <a:r>
              <a:rPr lang="sv-SE" sz="1100" dirty="0" err="1">
                <a:solidFill>
                  <a:schemeClr val="tx1">
                    <a:lumMod val="85000"/>
                    <a:lumOff val="15000"/>
                  </a:schemeClr>
                </a:solidFill>
              </a:rPr>
              <a:t>interested</a:t>
            </a:r>
            <a:r>
              <a:rPr lang="sv-SE" sz="1100" dirty="0">
                <a:solidFill>
                  <a:schemeClr val="tx1">
                    <a:lumMod val="85000"/>
                    <a:lumOff val="15000"/>
                  </a:schemeClr>
                </a:solidFill>
              </a:rPr>
              <a:t>. This is </a:t>
            </a:r>
            <a:r>
              <a:rPr lang="sv-SE" sz="1100" dirty="0" err="1">
                <a:solidFill>
                  <a:schemeClr val="tx1">
                    <a:lumMod val="85000"/>
                    <a:lumOff val="15000"/>
                  </a:schemeClr>
                </a:solidFill>
              </a:rPr>
              <a:t>what</a:t>
            </a:r>
            <a:r>
              <a:rPr lang="sv-SE" sz="1100" dirty="0">
                <a:solidFill>
                  <a:schemeClr val="tx1">
                    <a:lumMod val="85000"/>
                    <a:lumOff val="15000"/>
                  </a:schemeClr>
                </a:solidFill>
              </a:rPr>
              <a:t> R1 </a:t>
            </a:r>
            <a:r>
              <a:rPr lang="sv-SE" sz="1100" dirty="0" err="1">
                <a:solidFill>
                  <a:schemeClr val="tx1">
                    <a:lumMod val="85000"/>
                    <a:lumOff val="15000"/>
                  </a:schemeClr>
                </a:solidFill>
              </a:rPr>
              <a:t>does</a:t>
            </a:r>
            <a:r>
              <a:rPr lang="sv-SE" sz="1100" dirty="0">
                <a:solidFill>
                  <a:schemeClr val="tx1">
                    <a:lumMod val="85000"/>
                    <a:lumOff val="15000"/>
                  </a:schemeClr>
                </a:solidFill>
              </a:rPr>
              <a:t> </a:t>
            </a:r>
            <a:r>
              <a:rPr lang="sv-SE" sz="1100" dirty="0" err="1">
                <a:solidFill>
                  <a:schemeClr val="tx1">
                    <a:lumMod val="85000"/>
                    <a:lumOff val="15000"/>
                  </a:schemeClr>
                </a:solidFill>
              </a:rPr>
              <a:t>here</a:t>
            </a:r>
            <a:r>
              <a:rPr lang="sv-SE" sz="1100" dirty="0">
                <a:solidFill>
                  <a:schemeClr val="tx1">
                    <a:lumMod val="85000"/>
                    <a:lumOff val="15000"/>
                  </a:schemeClr>
                </a:solidFill>
              </a:rPr>
              <a:t>. </a:t>
            </a:r>
            <a:r>
              <a:rPr lang="sv-SE" sz="1100" dirty="0" err="1">
                <a:solidFill>
                  <a:schemeClr val="tx1">
                    <a:lumMod val="85000"/>
                    <a:lumOff val="15000"/>
                  </a:schemeClr>
                </a:solidFill>
              </a:rPr>
              <a:t>Note</a:t>
            </a:r>
            <a:r>
              <a:rPr lang="sv-SE" sz="1100" dirty="0">
                <a:solidFill>
                  <a:schemeClr val="tx1">
                    <a:lumMod val="85000"/>
                    <a:lumOff val="15000"/>
                  </a:schemeClr>
                </a:solidFill>
              </a:rPr>
              <a:t> that R2 </a:t>
            </a:r>
            <a:r>
              <a:rPr lang="sv-SE" sz="1100" dirty="0" err="1">
                <a:solidFill>
                  <a:schemeClr val="tx1">
                    <a:lumMod val="85000"/>
                    <a:lumOff val="15000"/>
                  </a:schemeClr>
                </a:solidFill>
              </a:rPr>
              <a:t>isn’t</a:t>
            </a:r>
            <a:r>
              <a:rPr lang="sv-SE" sz="1100" dirty="0">
                <a:solidFill>
                  <a:schemeClr val="tx1">
                    <a:lumMod val="85000"/>
                    <a:lumOff val="15000"/>
                  </a:schemeClr>
                </a:solidFill>
              </a:rPr>
              <a:t> </a:t>
            </a:r>
            <a:r>
              <a:rPr lang="sv-SE" sz="1100" dirty="0" err="1">
                <a:solidFill>
                  <a:schemeClr val="tx1">
                    <a:lumMod val="85000"/>
                    <a:lumOff val="15000"/>
                  </a:schemeClr>
                </a:solidFill>
              </a:rPr>
              <a:t>disturbed</a:t>
            </a:r>
            <a:r>
              <a:rPr lang="sv-SE" sz="1100" dirty="0">
                <a:solidFill>
                  <a:schemeClr val="tx1">
                    <a:lumMod val="85000"/>
                    <a:lumOff val="15000"/>
                  </a:schemeClr>
                </a:solidFill>
              </a:rPr>
              <a:t>. It is still </a:t>
            </a:r>
            <a:r>
              <a:rPr lang="sv-SE" sz="1100" dirty="0" err="1">
                <a:solidFill>
                  <a:schemeClr val="tx1">
                    <a:lumMod val="85000"/>
                    <a:lumOff val="15000"/>
                  </a:schemeClr>
                </a:solidFill>
              </a:rPr>
              <a:t>sleeping</a:t>
            </a:r>
            <a:r>
              <a:rPr lang="sv-SE" sz="1100" dirty="0">
                <a:solidFill>
                  <a:schemeClr val="tx1">
                    <a:lumMod val="85000"/>
                    <a:lumOff val="15000"/>
                  </a:schemeClr>
                </a:solidFill>
              </a:rPr>
              <a:t> and </a:t>
            </a:r>
            <a:r>
              <a:rPr lang="sv-SE" sz="1100" dirty="0" err="1">
                <a:solidFill>
                  <a:schemeClr val="tx1">
                    <a:lumMod val="85000"/>
                    <a:lumOff val="15000"/>
                  </a:schemeClr>
                </a:solidFill>
              </a:rPr>
              <a:t>will</a:t>
            </a:r>
            <a:r>
              <a:rPr lang="sv-SE" sz="1100" dirty="0">
                <a:solidFill>
                  <a:schemeClr val="tx1">
                    <a:lumMod val="85000"/>
                    <a:lumOff val="15000"/>
                  </a:schemeClr>
                </a:solidFill>
              </a:rPr>
              <a:t> not </a:t>
            </a:r>
            <a:r>
              <a:rPr lang="sv-SE" sz="1100" dirty="0" err="1">
                <a:solidFill>
                  <a:schemeClr val="tx1">
                    <a:lumMod val="85000"/>
                    <a:lumOff val="15000"/>
                  </a:schemeClr>
                </a:solidFill>
              </a:rPr>
              <a:t>receive</a:t>
            </a:r>
            <a:r>
              <a:rPr lang="sv-SE" sz="1100" dirty="0">
                <a:solidFill>
                  <a:schemeClr val="tx1">
                    <a:lumMod val="85000"/>
                    <a:lumOff val="15000"/>
                  </a:schemeClr>
                </a:solidFill>
              </a:rPr>
              <a:t> the </a:t>
            </a:r>
            <a:r>
              <a:rPr lang="sv-SE" sz="1100" dirty="0" err="1">
                <a:solidFill>
                  <a:schemeClr val="tx1">
                    <a:lumMod val="85000"/>
                    <a:lumOff val="15000"/>
                  </a:schemeClr>
                </a:solidFill>
              </a:rPr>
              <a:t>politecast</a:t>
            </a:r>
            <a:r>
              <a:rPr lang="sv-SE" sz="1100" dirty="0">
                <a:solidFill>
                  <a:schemeClr val="tx1">
                    <a:lumMod val="85000"/>
                    <a:lumOff val="15000"/>
                  </a:schemeClr>
                </a:solidFill>
              </a:rPr>
              <a:t> transmission from S.</a:t>
            </a:r>
          </a:p>
          <a:p>
            <a:pPr defTabSz="844083">
              <a:defRPr/>
            </a:pPr>
            <a:endParaRPr lang="sv-SE" sz="1100" dirty="0">
              <a:solidFill>
                <a:schemeClr val="tx1">
                  <a:lumMod val="85000"/>
                  <a:lumOff val="15000"/>
                </a:schemeClr>
              </a:solidFill>
            </a:endParaRPr>
          </a:p>
          <a:p>
            <a:pPr defTabSz="844083">
              <a:defRPr/>
            </a:pPr>
            <a:endParaRPr lang="sv-SE" sz="1100" dirty="0">
              <a:solidFill>
                <a:schemeClr val="tx1">
                  <a:lumMod val="85000"/>
                  <a:lumOff val="15000"/>
                </a:schemeClr>
              </a:solidFill>
            </a:endParaRPr>
          </a:p>
          <a:p>
            <a:pPr defTabSz="844083">
              <a:defRPr/>
            </a:pPr>
            <a:r>
              <a:rPr lang="sv-SE" sz="1100" dirty="0">
                <a:solidFill>
                  <a:schemeClr val="tx1">
                    <a:lumMod val="85000"/>
                    <a:lumOff val="15000"/>
                  </a:schemeClr>
                </a:solidFill>
              </a:rPr>
              <a:t>(in </a:t>
            </a:r>
            <a:r>
              <a:rPr lang="sv-SE" sz="1100" dirty="0" err="1">
                <a:solidFill>
                  <a:schemeClr val="tx1">
                    <a:lumMod val="85000"/>
                    <a:lumOff val="15000"/>
                  </a:schemeClr>
                </a:solidFill>
              </a:rPr>
              <a:t>something</a:t>
            </a:r>
            <a:r>
              <a:rPr lang="sv-SE" sz="1100" dirty="0">
                <a:solidFill>
                  <a:schemeClr val="tx1">
                    <a:lumMod val="85000"/>
                    <a:lumOff val="15000"/>
                  </a:schemeClr>
                </a:solidFill>
              </a:rPr>
              <a:t> or </a:t>
            </a:r>
            <a:r>
              <a:rPr lang="sv-SE" sz="1100" dirty="0" err="1">
                <a:solidFill>
                  <a:schemeClr val="tx1">
                    <a:lumMod val="85000"/>
                    <a:lumOff val="15000"/>
                  </a:schemeClr>
                </a:solidFill>
              </a:rPr>
              <a:t>anticipate</a:t>
            </a:r>
            <a:r>
              <a:rPr lang="sv-SE" sz="1100" dirty="0">
                <a:solidFill>
                  <a:schemeClr val="tx1">
                    <a:lumMod val="85000"/>
                    <a:lumOff val="15000"/>
                  </a:schemeClr>
                </a:solidFill>
              </a:rPr>
              <a:t> a </a:t>
            </a:r>
            <a:r>
              <a:rPr lang="sv-SE" sz="1100" dirty="0" err="1">
                <a:solidFill>
                  <a:schemeClr val="tx1">
                    <a:lumMod val="85000"/>
                    <a:lumOff val="15000"/>
                  </a:schemeClr>
                </a:solidFill>
              </a:rPr>
              <a:t>particular</a:t>
            </a:r>
            <a:r>
              <a:rPr lang="sv-SE" sz="1100" dirty="0">
                <a:solidFill>
                  <a:schemeClr val="tx1">
                    <a:lumMod val="85000"/>
                    <a:lumOff val="15000"/>
                  </a:schemeClr>
                </a:solidFill>
              </a:rPr>
              <a:t> transmission to be sent. )</a:t>
            </a:r>
          </a:p>
        </p:txBody>
      </p:sp>
      <p:sp>
        <p:nvSpPr>
          <p:cNvPr id="4" name="Platshållare för bildnummer 3"/>
          <p:cNvSpPr>
            <a:spLocks noGrp="1"/>
          </p:cNvSpPr>
          <p:nvPr>
            <p:ph type="sldNum" sz="quarter" idx="10"/>
          </p:nvPr>
        </p:nvSpPr>
        <p:spPr/>
        <p:txBody>
          <a:bodyPr/>
          <a:lstStyle/>
          <a:p>
            <a:fld id="{241CDCD8-5BA7-4315-B7AD-E9CAA01C30E7}" type="slidenum">
              <a:rPr lang="sv-SE" smtClean="0"/>
              <a:pPr/>
              <a:t>13</a:t>
            </a:fld>
            <a:endParaRPr lang="sv-S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sv-S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Click to edit Master subtitle style</a:t>
            </a:r>
            <a:endParaRPr lang="en-US"/>
          </a:p>
        </p:txBody>
      </p:sp>
      <p:sp>
        <p:nvSpPr>
          <p:cNvPr id="4" name="Date Placeholder 3"/>
          <p:cNvSpPr>
            <a:spLocks noGrp="1"/>
          </p:cNvSpPr>
          <p:nvPr>
            <p:ph type="dt" sz="half" idx="10"/>
          </p:nvPr>
        </p:nvSpPr>
        <p:spPr/>
        <p:txBody>
          <a:bodyPr/>
          <a:lstStyle/>
          <a:p>
            <a:fld id="{19ECD2FE-29FB-A141-9819-AFBDFB75977A}" type="datetimeFigureOut">
              <a:rPr lang="en-US" smtClean="0"/>
              <a:t>10/14/2013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78A260-269F-2444-89F6-D7CA6B8C37C8}" type="slidenum">
              <a:rPr lang="en-US" smtClean="0"/>
              <a:t>‹#›</a:t>
            </a:fld>
            <a:endParaRPr lang="en-US"/>
          </a:p>
        </p:txBody>
      </p:sp>
    </p:spTree>
    <p:extLst>
      <p:ext uri="{BB962C8B-B14F-4D97-AF65-F5344CB8AC3E}">
        <p14:creationId xmlns:p14="http://schemas.microsoft.com/office/powerpoint/2010/main" val="75161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19ECD2FE-29FB-A141-9819-AFBDFB75977A}" type="datetimeFigureOut">
              <a:rPr lang="en-US" smtClean="0"/>
              <a:t>10/14/2013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78A260-269F-2444-89F6-D7CA6B8C37C8}" type="slidenum">
              <a:rPr lang="en-US" smtClean="0"/>
              <a:t>‹#›</a:t>
            </a:fld>
            <a:endParaRPr lang="en-US"/>
          </a:p>
        </p:txBody>
      </p:sp>
    </p:spTree>
    <p:extLst>
      <p:ext uri="{BB962C8B-B14F-4D97-AF65-F5344CB8AC3E}">
        <p14:creationId xmlns:p14="http://schemas.microsoft.com/office/powerpoint/2010/main" val="1084053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sv-S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19ECD2FE-29FB-A141-9819-AFBDFB75977A}" type="datetimeFigureOut">
              <a:rPr lang="en-US" smtClean="0"/>
              <a:t>10/14/2013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78A260-269F-2444-89F6-D7CA6B8C37C8}" type="slidenum">
              <a:rPr lang="en-US" smtClean="0"/>
              <a:t>‹#›</a:t>
            </a:fld>
            <a:endParaRPr lang="en-US"/>
          </a:p>
        </p:txBody>
      </p:sp>
    </p:spTree>
    <p:extLst>
      <p:ext uri="{BB962C8B-B14F-4D97-AF65-F5344CB8AC3E}">
        <p14:creationId xmlns:p14="http://schemas.microsoft.com/office/powerpoint/2010/main" val="3839252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idx="1"/>
          </p:nvPr>
        </p:nvSpPr>
        <p:spPr/>
        <p:txBody>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10"/>
          </p:nvPr>
        </p:nvSpPr>
        <p:spPr/>
        <p:txBody>
          <a:bodyPr/>
          <a:lstStyle/>
          <a:p>
            <a:fld id="{19ECD2FE-29FB-A141-9819-AFBDFB75977A}" type="datetimeFigureOut">
              <a:rPr lang="en-US" smtClean="0"/>
              <a:t>10/14/2013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78A260-269F-2444-89F6-D7CA6B8C37C8}" type="slidenum">
              <a:rPr lang="en-US" smtClean="0"/>
              <a:t>‹#›</a:t>
            </a:fld>
            <a:endParaRPr lang="en-US"/>
          </a:p>
        </p:txBody>
      </p:sp>
    </p:spTree>
    <p:extLst>
      <p:ext uri="{BB962C8B-B14F-4D97-AF65-F5344CB8AC3E}">
        <p14:creationId xmlns:p14="http://schemas.microsoft.com/office/powerpoint/2010/main" val="196347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sv-S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Click to edit Master text styles</a:t>
            </a:r>
          </a:p>
        </p:txBody>
      </p:sp>
      <p:sp>
        <p:nvSpPr>
          <p:cNvPr id="4" name="Date Placeholder 3"/>
          <p:cNvSpPr>
            <a:spLocks noGrp="1"/>
          </p:cNvSpPr>
          <p:nvPr>
            <p:ph type="dt" sz="half" idx="10"/>
          </p:nvPr>
        </p:nvSpPr>
        <p:spPr/>
        <p:txBody>
          <a:bodyPr/>
          <a:lstStyle/>
          <a:p>
            <a:fld id="{19ECD2FE-29FB-A141-9819-AFBDFB75977A}" type="datetimeFigureOut">
              <a:rPr lang="en-US" smtClean="0"/>
              <a:t>10/14/2013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78A260-269F-2444-89F6-D7CA6B8C37C8}" type="slidenum">
              <a:rPr lang="en-US" smtClean="0"/>
              <a:t>‹#›</a:t>
            </a:fld>
            <a:endParaRPr lang="en-US"/>
          </a:p>
        </p:txBody>
      </p:sp>
    </p:spTree>
    <p:extLst>
      <p:ext uri="{BB962C8B-B14F-4D97-AF65-F5344CB8AC3E}">
        <p14:creationId xmlns:p14="http://schemas.microsoft.com/office/powerpoint/2010/main" val="1626779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Date Placeholder 4"/>
          <p:cNvSpPr>
            <a:spLocks noGrp="1"/>
          </p:cNvSpPr>
          <p:nvPr>
            <p:ph type="dt" sz="half" idx="10"/>
          </p:nvPr>
        </p:nvSpPr>
        <p:spPr/>
        <p:txBody>
          <a:bodyPr/>
          <a:lstStyle/>
          <a:p>
            <a:fld id="{19ECD2FE-29FB-A141-9819-AFBDFB75977A}" type="datetimeFigureOut">
              <a:rPr lang="en-US" smtClean="0"/>
              <a:t>10/14/2013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78A260-269F-2444-89F6-D7CA6B8C37C8}" type="slidenum">
              <a:rPr lang="en-US" smtClean="0"/>
              <a:t>‹#›</a:t>
            </a:fld>
            <a:endParaRPr lang="en-US"/>
          </a:p>
        </p:txBody>
      </p:sp>
    </p:spTree>
    <p:extLst>
      <p:ext uri="{BB962C8B-B14F-4D97-AF65-F5344CB8AC3E}">
        <p14:creationId xmlns:p14="http://schemas.microsoft.com/office/powerpoint/2010/main" val="3805874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7" name="Date Placeholder 6"/>
          <p:cNvSpPr>
            <a:spLocks noGrp="1"/>
          </p:cNvSpPr>
          <p:nvPr>
            <p:ph type="dt" sz="half" idx="10"/>
          </p:nvPr>
        </p:nvSpPr>
        <p:spPr/>
        <p:txBody>
          <a:bodyPr/>
          <a:lstStyle/>
          <a:p>
            <a:fld id="{19ECD2FE-29FB-A141-9819-AFBDFB75977A}" type="datetimeFigureOut">
              <a:rPr lang="en-US" smtClean="0"/>
              <a:t>10/14/2013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78A260-269F-2444-89F6-D7CA6B8C37C8}" type="slidenum">
              <a:rPr lang="en-US" smtClean="0"/>
              <a:t>‹#›</a:t>
            </a:fld>
            <a:endParaRPr lang="en-US"/>
          </a:p>
        </p:txBody>
      </p:sp>
    </p:spTree>
    <p:extLst>
      <p:ext uri="{BB962C8B-B14F-4D97-AF65-F5344CB8AC3E}">
        <p14:creationId xmlns:p14="http://schemas.microsoft.com/office/powerpoint/2010/main" val="918975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smtClean="0"/>
              <a:t>Click to edit Master title style</a:t>
            </a:r>
            <a:endParaRPr lang="en-US"/>
          </a:p>
        </p:txBody>
      </p:sp>
      <p:sp>
        <p:nvSpPr>
          <p:cNvPr id="3" name="Date Placeholder 2"/>
          <p:cNvSpPr>
            <a:spLocks noGrp="1"/>
          </p:cNvSpPr>
          <p:nvPr>
            <p:ph type="dt" sz="half" idx="10"/>
          </p:nvPr>
        </p:nvSpPr>
        <p:spPr/>
        <p:txBody>
          <a:bodyPr/>
          <a:lstStyle/>
          <a:p>
            <a:fld id="{19ECD2FE-29FB-A141-9819-AFBDFB75977A}" type="datetimeFigureOut">
              <a:rPr lang="en-US" smtClean="0"/>
              <a:t>10/14/2013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78A260-269F-2444-89F6-D7CA6B8C37C8}" type="slidenum">
              <a:rPr lang="en-US" smtClean="0"/>
              <a:t>‹#›</a:t>
            </a:fld>
            <a:endParaRPr lang="en-US"/>
          </a:p>
        </p:txBody>
      </p:sp>
    </p:spTree>
    <p:extLst>
      <p:ext uri="{BB962C8B-B14F-4D97-AF65-F5344CB8AC3E}">
        <p14:creationId xmlns:p14="http://schemas.microsoft.com/office/powerpoint/2010/main" val="4129261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ECD2FE-29FB-A141-9819-AFBDFB75977A}" type="datetimeFigureOut">
              <a:rPr lang="en-US" smtClean="0"/>
              <a:t>10/14/2013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78A260-269F-2444-89F6-D7CA6B8C37C8}" type="slidenum">
              <a:rPr lang="en-US" smtClean="0"/>
              <a:t>‹#›</a:t>
            </a:fld>
            <a:endParaRPr lang="en-US"/>
          </a:p>
        </p:txBody>
      </p:sp>
    </p:spTree>
    <p:extLst>
      <p:ext uri="{BB962C8B-B14F-4D97-AF65-F5344CB8AC3E}">
        <p14:creationId xmlns:p14="http://schemas.microsoft.com/office/powerpoint/2010/main" val="1050615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sv-S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19ECD2FE-29FB-A141-9819-AFBDFB75977A}" type="datetimeFigureOut">
              <a:rPr lang="en-US" smtClean="0"/>
              <a:t>10/14/2013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78A260-269F-2444-89F6-D7CA6B8C37C8}" type="slidenum">
              <a:rPr lang="en-US" smtClean="0"/>
              <a:t>‹#›</a:t>
            </a:fld>
            <a:endParaRPr lang="en-US"/>
          </a:p>
        </p:txBody>
      </p:sp>
    </p:spTree>
    <p:extLst>
      <p:ext uri="{BB962C8B-B14F-4D97-AF65-F5344CB8AC3E}">
        <p14:creationId xmlns:p14="http://schemas.microsoft.com/office/powerpoint/2010/main" val="3292236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sv-S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Click to edit Master text styles</a:t>
            </a:r>
          </a:p>
        </p:txBody>
      </p:sp>
      <p:sp>
        <p:nvSpPr>
          <p:cNvPr id="5" name="Date Placeholder 4"/>
          <p:cNvSpPr>
            <a:spLocks noGrp="1"/>
          </p:cNvSpPr>
          <p:nvPr>
            <p:ph type="dt" sz="half" idx="10"/>
          </p:nvPr>
        </p:nvSpPr>
        <p:spPr/>
        <p:txBody>
          <a:bodyPr/>
          <a:lstStyle/>
          <a:p>
            <a:fld id="{19ECD2FE-29FB-A141-9819-AFBDFB75977A}" type="datetimeFigureOut">
              <a:rPr lang="en-US" smtClean="0"/>
              <a:t>10/14/2013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78A260-269F-2444-89F6-D7CA6B8C37C8}" type="slidenum">
              <a:rPr lang="en-US" smtClean="0"/>
              <a:t>‹#›</a:t>
            </a:fld>
            <a:endParaRPr lang="en-US"/>
          </a:p>
        </p:txBody>
      </p:sp>
    </p:spTree>
    <p:extLst>
      <p:ext uri="{BB962C8B-B14F-4D97-AF65-F5344CB8AC3E}">
        <p14:creationId xmlns:p14="http://schemas.microsoft.com/office/powerpoint/2010/main" val="2232720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sv-S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smtClean="0"/>
              <a:t>Click to edit Master text styles</a:t>
            </a:r>
          </a:p>
          <a:p>
            <a:pPr lvl="1"/>
            <a:r>
              <a:rPr lang="sv-SE" smtClean="0"/>
              <a:t>Second level</a:t>
            </a:r>
          </a:p>
          <a:p>
            <a:pPr lvl="2"/>
            <a:r>
              <a:rPr lang="sv-SE" smtClean="0"/>
              <a:t>Third level</a:t>
            </a:r>
          </a:p>
          <a:p>
            <a:pPr lvl="3"/>
            <a:r>
              <a:rPr lang="sv-SE" smtClean="0"/>
              <a:t>Fourth level</a:t>
            </a:r>
          </a:p>
          <a:p>
            <a:pPr lvl="4"/>
            <a:r>
              <a:rPr lang="sv-S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CD2FE-29FB-A141-9819-AFBDFB75977A}" type="datetimeFigureOut">
              <a:rPr lang="en-US" smtClean="0"/>
              <a:t>10/14/2013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78A260-269F-2444-89F6-D7CA6B8C37C8}" type="slidenum">
              <a:rPr lang="en-US" smtClean="0"/>
              <a:t>‹#›</a:t>
            </a:fld>
            <a:endParaRPr lang="en-US"/>
          </a:p>
        </p:txBody>
      </p:sp>
    </p:spTree>
    <p:extLst>
      <p:ext uri="{BB962C8B-B14F-4D97-AF65-F5344CB8AC3E}">
        <p14:creationId xmlns:p14="http://schemas.microsoft.com/office/powerpoint/2010/main" val="2223612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0.jpeg"/><Relationship Id="rId4" Type="http://schemas.microsoft.com/office/2007/relationships/hdphoto" Target="../media/hdphoto1.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err="1" smtClean="0"/>
              <a:t>Politecast</a:t>
            </a:r>
            <a:r>
              <a:rPr lang="en-US" u="sng" dirty="0" smtClean="0"/>
              <a:t>, and more</a:t>
            </a:r>
            <a:endParaRPr lang="en-US" u="sng" dirty="0"/>
          </a:p>
        </p:txBody>
      </p:sp>
      <p:sp>
        <p:nvSpPr>
          <p:cNvPr id="3" name="Subtitle 2"/>
          <p:cNvSpPr>
            <a:spLocks noGrp="1"/>
          </p:cNvSpPr>
          <p:nvPr>
            <p:ph type="subTitle" idx="1"/>
          </p:nvPr>
        </p:nvSpPr>
        <p:spPr>
          <a:xfrm>
            <a:off x="685800" y="5181599"/>
            <a:ext cx="6400800" cy="1184915"/>
          </a:xfrm>
        </p:spPr>
        <p:txBody>
          <a:bodyPr/>
          <a:lstStyle/>
          <a:p>
            <a:pPr algn="l"/>
            <a:r>
              <a:rPr lang="en-US" dirty="0" smtClean="0">
                <a:solidFill>
                  <a:schemeClr val="tx1"/>
                </a:solidFill>
              </a:rPr>
              <a:t>Marcus </a:t>
            </a:r>
            <a:r>
              <a:rPr lang="en-US" dirty="0" err="1" smtClean="0">
                <a:solidFill>
                  <a:schemeClr val="tx1"/>
                </a:solidFill>
              </a:rPr>
              <a:t>Lundén</a:t>
            </a:r>
            <a:r>
              <a:rPr lang="en-US" dirty="0" smtClean="0">
                <a:solidFill>
                  <a:schemeClr val="tx1"/>
                </a:solidFill>
              </a:rPr>
              <a:t>, QCAT/CSIRO</a:t>
            </a:r>
          </a:p>
          <a:p>
            <a:pPr algn="l"/>
            <a:r>
              <a:rPr lang="en-US" dirty="0" smtClean="0">
                <a:solidFill>
                  <a:schemeClr val="tx1"/>
                </a:solidFill>
              </a:rPr>
              <a:t>2012 </a:t>
            </a:r>
            <a:r>
              <a:rPr lang="en-US" dirty="0" err="1" smtClean="0">
                <a:solidFill>
                  <a:schemeClr val="tx1"/>
                </a:solidFill>
              </a:rPr>
              <a:t>feb</a:t>
            </a:r>
            <a:r>
              <a:rPr lang="en-US" dirty="0" smtClean="0">
                <a:solidFill>
                  <a:schemeClr val="tx1"/>
                </a:solidFill>
              </a:rPr>
              <a:t> 27</a:t>
            </a:r>
            <a:endParaRPr lang="en-US" dirty="0">
              <a:solidFill>
                <a:schemeClr val="tx1"/>
              </a:solidFill>
            </a:endParaRPr>
          </a:p>
        </p:txBody>
      </p:sp>
    </p:spTree>
    <p:extLst>
      <p:ext uri="{BB962C8B-B14F-4D97-AF65-F5344CB8AC3E}">
        <p14:creationId xmlns:p14="http://schemas.microsoft.com/office/powerpoint/2010/main" val="25398459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4751" y="549266"/>
            <a:ext cx="7869309" cy="5901982"/>
          </a:xfrm>
          <a:prstGeom prst="rect">
            <a:avLst/>
          </a:prstGeom>
        </p:spPr>
      </p:pic>
    </p:spTree>
    <p:extLst>
      <p:ext uri="{BB962C8B-B14F-4D97-AF65-F5344CB8AC3E}">
        <p14:creationId xmlns:p14="http://schemas.microsoft.com/office/powerpoint/2010/main" val="394063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11</a:t>
            </a:fld>
            <a:endParaRPr lang="sv-SE"/>
          </a:p>
        </p:txBody>
      </p:sp>
      <p:cxnSp>
        <p:nvCxnSpPr>
          <p:cNvPr id="5" name="Rak 4"/>
          <p:cNvCxnSpPr/>
          <p:nvPr/>
        </p:nvCxnSpPr>
        <p:spPr>
          <a:xfrm>
            <a:off x="142906"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56" name="Rubrik 1"/>
          <p:cNvSpPr txBox="1">
            <a:spLocks/>
          </p:cNvSpPr>
          <p:nvPr/>
        </p:nvSpPr>
        <p:spPr>
          <a:xfrm>
            <a:off x="714375" y="2343139"/>
            <a:ext cx="7772400" cy="1470025"/>
          </a:xfrm>
          <a:prstGeom prst="rect">
            <a:avLst/>
          </a:prstGeom>
          <a:solidFill>
            <a:srgbClr val="FFFFCC"/>
          </a:solidFill>
          <a:ln w="60325" cap="rnd">
            <a:solidFill>
              <a:schemeClr val="tx1"/>
            </a:solidFill>
            <a:round/>
          </a:ln>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4400" b="1" i="0" u="none" strike="noStrike" kern="1200" cap="none" spc="0" normalizeH="0" baseline="0" noProof="0" dirty="0" err="1" smtClean="0">
                <a:ln>
                  <a:noFill/>
                </a:ln>
                <a:solidFill>
                  <a:schemeClr val="tx1"/>
                </a:solidFill>
                <a:effectLst/>
                <a:uLnTx/>
                <a:uFillTx/>
                <a:latin typeface="+mj-lt"/>
                <a:ea typeface="+mj-ea"/>
                <a:cs typeface="+mj-cs"/>
              </a:rPr>
              <a:t>Politecast</a:t>
            </a:r>
            <a:endParaRPr kumimoji="0" lang="sv-SE" sz="4400" b="1"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42575691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12</a:t>
            </a:fld>
            <a:endParaRPr lang="sv-SE"/>
          </a:p>
        </p:txBody>
      </p:sp>
      <p:cxnSp>
        <p:nvCxnSpPr>
          <p:cNvPr id="5" name="Rak 4"/>
          <p:cNvCxnSpPr/>
          <p:nvPr/>
        </p:nvCxnSpPr>
        <p:spPr>
          <a:xfrm>
            <a:off x="142906"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3"/>
          <p:cNvPicPr>
            <a:picLocks noChangeAspect="1" noChangeArrowheads="1"/>
          </p:cNvPicPr>
          <p:nvPr/>
        </p:nvPicPr>
        <p:blipFill>
          <a:blip r:embed="rId3" cstate="print">
            <a:clrChange>
              <a:clrFrom>
                <a:srgbClr val="FEFEFE"/>
              </a:clrFrom>
              <a:clrTo>
                <a:srgbClr val="FEFEFE">
                  <a:alpha val="0"/>
                </a:srgbClr>
              </a:clrTo>
            </a:clrChange>
            <a:lum bright="20000" contrast="20000"/>
          </a:blip>
          <a:srcRect/>
          <a:stretch>
            <a:fillRect/>
          </a:stretch>
        </p:blipFill>
        <p:spPr bwMode="auto">
          <a:xfrm>
            <a:off x="914400" y="892728"/>
            <a:ext cx="7332133" cy="4693151"/>
          </a:xfrm>
          <a:prstGeom prst="rect">
            <a:avLst/>
          </a:prstGeom>
          <a:noFill/>
          <a:ln w="9525">
            <a:noFill/>
            <a:miter lim="800000"/>
            <a:headEnd/>
            <a:tailEnd/>
          </a:ln>
          <a:effectLst/>
        </p:spPr>
      </p:pic>
    </p:spTree>
    <p:extLst>
      <p:ext uri="{BB962C8B-B14F-4D97-AF65-F5344CB8AC3E}">
        <p14:creationId xmlns:p14="http://schemas.microsoft.com/office/powerpoint/2010/main" val="42575691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13</a:t>
            </a:fld>
            <a:endParaRPr lang="sv-SE"/>
          </a:p>
        </p:txBody>
      </p:sp>
      <p:cxnSp>
        <p:nvCxnSpPr>
          <p:cNvPr id="5" name="Rak 4"/>
          <p:cNvCxnSpPr/>
          <p:nvPr/>
        </p:nvCxnSpPr>
        <p:spPr>
          <a:xfrm>
            <a:off x="142906"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6" name="Chart 5"/>
          <p:cNvGraphicFramePr/>
          <p:nvPr>
            <p:extLst>
              <p:ext uri="{D42A27DB-BD31-4B8C-83A1-F6EECF244321}">
                <p14:modId xmlns:p14="http://schemas.microsoft.com/office/powerpoint/2010/main" val="1242032458"/>
              </p:ext>
            </p:extLst>
          </p:nvPr>
        </p:nvGraphicFramePr>
        <p:xfrm>
          <a:off x="1439333" y="872067"/>
          <a:ext cx="7010399" cy="410633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379973" y="968064"/>
            <a:ext cx="1296427" cy="646331"/>
          </a:xfrm>
          <a:prstGeom prst="rect">
            <a:avLst/>
          </a:prstGeom>
          <a:noFill/>
        </p:spPr>
        <p:txBody>
          <a:bodyPr wrap="square" rtlCol="0">
            <a:spAutoFit/>
          </a:bodyPr>
          <a:lstStyle/>
          <a:p>
            <a:r>
              <a:rPr lang="en-US" sz="3600" dirty="0" err="1" smtClean="0"/>
              <a:t>mW</a:t>
            </a:r>
            <a:endParaRPr lang="en-US" sz="3600" dirty="0"/>
          </a:p>
        </p:txBody>
      </p:sp>
      <p:sp>
        <p:nvSpPr>
          <p:cNvPr id="3" name="TextBox 2"/>
          <p:cNvSpPr txBox="1"/>
          <p:nvPr/>
        </p:nvSpPr>
        <p:spPr>
          <a:xfrm>
            <a:off x="1439333" y="5486400"/>
            <a:ext cx="5977467" cy="707886"/>
          </a:xfrm>
          <a:prstGeom prst="rect">
            <a:avLst/>
          </a:prstGeom>
          <a:noFill/>
        </p:spPr>
        <p:txBody>
          <a:bodyPr wrap="square" rtlCol="0">
            <a:spAutoFit/>
          </a:bodyPr>
          <a:lstStyle/>
          <a:p>
            <a:r>
              <a:rPr lang="en-US" sz="4000" dirty="0" err="1" smtClean="0"/>
              <a:t>Tx</a:t>
            </a:r>
            <a:r>
              <a:rPr lang="en-US" sz="4000" dirty="0" smtClean="0"/>
              <a:t> 1 byte ~ 2200 cycles</a:t>
            </a:r>
            <a:endParaRPr lang="en-US" sz="4000" dirty="0"/>
          </a:p>
        </p:txBody>
      </p:sp>
      <p:sp>
        <p:nvSpPr>
          <p:cNvPr id="7" name="Donut 6"/>
          <p:cNvSpPr/>
          <p:nvPr/>
        </p:nvSpPr>
        <p:spPr>
          <a:xfrm>
            <a:off x="3318933" y="457200"/>
            <a:ext cx="1964267" cy="4927600"/>
          </a:xfrm>
          <a:prstGeom prst="donut">
            <a:avLst>
              <a:gd name="adj" fmla="val 9483"/>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735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MAC</a:t>
            </a:r>
          </a:p>
        </p:txBody>
      </p:sp>
      <p:sp>
        <p:nvSpPr>
          <p:cNvPr id="3" name="Underrubrik 2"/>
          <p:cNvSpPr>
            <a:spLocks noGrp="1"/>
          </p:cNvSpPr>
          <p:nvPr>
            <p:ph type="subTitle" idx="1"/>
          </p:nvPr>
        </p:nvSpPr>
        <p:spPr>
          <a:xfrm>
            <a:off x="1071563" y="2143125"/>
            <a:ext cx="7143750" cy="1285875"/>
          </a:xfrm>
        </p:spPr>
        <p:txBody>
          <a:bodyPr rtlCol="0">
            <a:normAutofit/>
          </a:bodyPr>
          <a:lstStyle/>
          <a:p>
            <a:pPr algn="l" fontAlgn="auto">
              <a:spcAft>
                <a:spcPts val="0"/>
              </a:spcAft>
              <a:buFont typeface="Arial" pitchFamily="34" charset="0"/>
              <a:buChar char="•"/>
              <a:defRPr/>
            </a:pPr>
            <a:endParaRPr lang="sv-SE" sz="6000" dirty="0" smtClean="0">
              <a:solidFill>
                <a:schemeClr val="tx1">
                  <a:lumMod val="85000"/>
                  <a:lumOff val="15000"/>
                </a:schemeClr>
              </a:solidFill>
            </a:endParaRPr>
          </a:p>
          <a:p>
            <a:pPr algn="l" fontAlgn="auto">
              <a:spcAft>
                <a:spcPts val="0"/>
              </a:spcAft>
              <a:buFont typeface="Arial" pitchFamily="34" charset="0"/>
              <a:buChar char="•"/>
              <a:defRPr/>
            </a:pPr>
            <a:endParaRPr lang="sv-SE" dirty="0" smtClean="0"/>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smtClean="0"/>
              <a:pPr>
                <a:defRPr/>
              </a:pPr>
              <a:t>14</a:t>
            </a:fld>
            <a:endParaRPr lang="sv-SE" dirty="0"/>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ruta 7"/>
          <p:cNvSpPr txBox="1"/>
          <p:nvPr/>
        </p:nvSpPr>
        <p:spPr>
          <a:xfrm>
            <a:off x="1285852" y="2312251"/>
            <a:ext cx="7358114" cy="2308324"/>
          </a:xfrm>
          <a:prstGeom prst="rect">
            <a:avLst/>
          </a:prstGeom>
          <a:noFill/>
        </p:spPr>
        <p:txBody>
          <a:bodyPr wrap="square" rtlCol="0">
            <a:spAutoFit/>
          </a:bodyPr>
          <a:lstStyle/>
          <a:p>
            <a:pPr>
              <a:buFont typeface="Arial" pitchFamily="34" charset="0"/>
              <a:buChar char="•"/>
            </a:pPr>
            <a:r>
              <a:rPr lang="sv-SE" sz="4800" dirty="0" smtClean="0"/>
              <a:t> </a:t>
            </a:r>
            <a:r>
              <a:rPr lang="sv-SE" sz="4800" dirty="0" err="1" smtClean="0"/>
              <a:t>Traditionally</a:t>
            </a:r>
            <a:r>
              <a:rPr lang="sv-SE" sz="4800" dirty="0" smtClean="0"/>
              <a:t>:</a:t>
            </a:r>
            <a:endParaRPr lang="sv-SE" sz="4800" dirty="0"/>
          </a:p>
          <a:p>
            <a:pPr lvl="1">
              <a:buFont typeface="Arial" pitchFamily="34" charset="0"/>
              <a:buChar char="•"/>
            </a:pPr>
            <a:r>
              <a:rPr lang="sv-SE" sz="4800" dirty="0" smtClean="0"/>
              <a:t> </a:t>
            </a:r>
            <a:r>
              <a:rPr lang="sv-SE" sz="4800" dirty="0" err="1" smtClean="0"/>
              <a:t>Throughput</a:t>
            </a:r>
            <a:endParaRPr lang="sv-SE" sz="4800" dirty="0" smtClean="0"/>
          </a:p>
          <a:p>
            <a:pPr lvl="1">
              <a:buFont typeface="Arial" pitchFamily="34" charset="0"/>
              <a:buChar char="•"/>
            </a:pPr>
            <a:r>
              <a:rPr lang="sv-SE" sz="4800" dirty="0" smtClean="0"/>
              <a:t> </a:t>
            </a:r>
            <a:r>
              <a:rPr lang="sv-SE" sz="4800" dirty="0" err="1" smtClean="0"/>
              <a:t>Latency</a:t>
            </a:r>
            <a:endParaRPr lang="sv-SE" sz="4800" dirty="0" smtClean="0"/>
          </a:p>
        </p:txBody>
      </p:sp>
    </p:spTree>
    <p:extLst>
      <p:ext uri="{BB962C8B-B14F-4D97-AF65-F5344CB8AC3E}">
        <p14:creationId xmlns:p14="http://schemas.microsoft.com/office/powerpoint/2010/main" val="2855224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MAC @ WSN</a:t>
            </a:r>
          </a:p>
        </p:txBody>
      </p:sp>
      <p:sp>
        <p:nvSpPr>
          <p:cNvPr id="3" name="Underrubrik 2"/>
          <p:cNvSpPr>
            <a:spLocks noGrp="1"/>
          </p:cNvSpPr>
          <p:nvPr>
            <p:ph type="subTitle" idx="1"/>
          </p:nvPr>
        </p:nvSpPr>
        <p:spPr>
          <a:xfrm>
            <a:off x="1071563" y="2143125"/>
            <a:ext cx="7143750" cy="1285875"/>
          </a:xfrm>
        </p:spPr>
        <p:txBody>
          <a:bodyPr rtlCol="0">
            <a:normAutofit/>
          </a:bodyPr>
          <a:lstStyle/>
          <a:p>
            <a:pPr algn="l" fontAlgn="auto">
              <a:spcAft>
                <a:spcPts val="0"/>
              </a:spcAft>
              <a:buFont typeface="Arial" pitchFamily="34" charset="0"/>
              <a:buChar char="•"/>
              <a:defRPr/>
            </a:pPr>
            <a:endParaRPr lang="sv-SE" sz="6000" dirty="0" smtClean="0">
              <a:solidFill>
                <a:schemeClr val="tx1">
                  <a:lumMod val="85000"/>
                  <a:lumOff val="15000"/>
                </a:schemeClr>
              </a:solidFill>
            </a:endParaRPr>
          </a:p>
          <a:p>
            <a:pPr algn="l" fontAlgn="auto">
              <a:spcAft>
                <a:spcPts val="0"/>
              </a:spcAft>
              <a:buFont typeface="Arial" pitchFamily="34" charset="0"/>
              <a:buChar char="•"/>
              <a:defRPr/>
            </a:pPr>
            <a:endParaRPr lang="sv-SE" dirty="0" smtClean="0"/>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smtClean="0"/>
              <a:pPr>
                <a:defRPr/>
              </a:pPr>
              <a:t>15</a:t>
            </a:fld>
            <a:endParaRPr lang="sv-SE" dirty="0"/>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ruta 7"/>
          <p:cNvSpPr txBox="1"/>
          <p:nvPr/>
        </p:nvSpPr>
        <p:spPr>
          <a:xfrm>
            <a:off x="1285852" y="2312251"/>
            <a:ext cx="7358114" cy="1569660"/>
          </a:xfrm>
          <a:prstGeom prst="rect">
            <a:avLst/>
          </a:prstGeom>
          <a:noFill/>
        </p:spPr>
        <p:txBody>
          <a:bodyPr wrap="square" rtlCol="0">
            <a:spAutoFit/>
          </a:bodyPr>
          <a:lstStyle/>
          <a:p>
            <a:pPr>
              <a:buFont typeface="Arial" pitchFamily="34" charset="0"/>
              <a:buChar char="•"/>
            </a:pPr>
            <a:r>
              <a:rPr lang="sv-SE" sz="4800" dirty="0" smtClean="0"/>
              <a:t> Power </a:t>
            </a:r>
            <a:r>
              <a:rPr lang="sv-SE" sz="4800" dirty="0" err="1" smtClean="0"/>
              <a:t>efficiency</a:t>
            </a:r>
            <a:endParaRPr lang="sv-SE" sz="4800" dirty="0"/>
          </a:p>
          <a:p>
            <a:pPr>
              <a:buFont typeface="Arial" pitchFamily="34" charset="0"/>
              <a:buChar char="•"/>
            </a:pPr>
            <a:r>
              <a:rPr lang="sv-SE" sz="4800" dirty="0" smtClean="0"/>
              <a:t> </a:t>
            </a:r>
            <a:r>
              <a:rPr lang="sv-SE" sz="4800" dirty="0" err="1" smtClean="0"/>
              <a:t>Scalability</a:t>
            </a:r>
            <a:endParaRPr lang="sv-SE" sz="4800" dirty="0" smtClean="0"/>
          </a:p>
        </p:txBody>
      </p:sp>
    </p:spTree>
    <p:extLst>
      <p:ext uri="{BB962C8B-B14F-4D97-AF65-F5344CB8AC3E}">
        <p14:creationId xmlns:p14="http://schemas.microsoft.com/office/powerpoint/2010/main" val="1647437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Hot Research Area</a:t>
            </a:r>
          </a:p>
        </p:txBody>
      </p:sp>
      <p:sp>
        <p:nvSpPr>
          <p:cNvPr id="3" name="Underrubrik 2"/>
          <p:cNvSpPr>
            <a:spLocks noGrp="1"/>
          </p:cNvSpPr>
          <p:nvPr>
            <p:ph type="subTitle" idx="1"/>
          </p:nvPr>
        </p:nvSpPr>
        <p:spPr>
          <a:xfrm>
            <a:off x="1071563" y="2143125"/>
            <a:ext cx="7143750" cy="1285875"/>
          </a:xfrm>
        </p:spPr>
        <p:txBody>
          <a:bodyPr rtlCol="0">
            <a:normAutofit/>
          </a:bodyPr>
          <a:lstStyle/>
          <a:p>
            <a:pPr algn="l" fontAlgn="auto">
              <a:spcAft>
                <a:spcPts val="0"/>
              </a:spcAft>
              <a:buFont typeface="Arial" pitchFamily="34" charset="0"/>
              <a:buChar char="•"/>
              <a:defRPr/>
            </a:pPr>
            <a:endParaRPr lang="sv-SE" sz="6000" dirty="0" smtClean="0">
              <a:solidFill>
                <a:schemeClr val="tx1">
                  <a:lumMod val="85000"/>
                  <a:lumOff val="15000"/>
                </a:schemeClr>
              </a:solidFill>
            </a:endParaRPr>
          </a:p>
          <a:p>
            <a:pPr algn="l" fontAlgn="auto">
              <a:spcAft>
                <a:spcPts val="0"/>
              </a:spcAft>
              <a:buFont typeface="Arial" pitchFamily="34" charset="0"/>
              <a:buChar char="•"/>
              <a:defRPr/>
            </a:pPr>
            <a:endParaRPr lang="sv-SE" dirty="0" smtClean="0"/>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smtClean="0"/>
              <a:pPr>
                <a:defRPr/>
              </a:pPr>
              <a:t>16</a:t>
            </a:fld>
            <a:endParaRPr lang="sv-SE" dirty="0"/>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ruta 7"/>
          <p:cNvSpPr txBox="1"/>
          <p:nvPr/>
        </p:nvSpPr>
        <p:spPr>
          <a:xfrm>
            <a:off x="714375" y="2268972"/>
            <a:ext cx="7358114" cy="3785652"/>
          </a:xfrm>
          <a:prstGeom prst="rect">
            <a:avLst/>
          </a:prstGeom>
          <a:noFill/>
        </p:spPr>
        <p:txBody>
          <a:bodyPr wrap="square" rtlCol="0">
            <a:spAutoFit/>
          </a:bodyPr>
          <a:lstStyle/>
          <a:p>
            <a:pPr>
              <a:buFont typeface="Arial" pitchFamily="34" charset="0"/>
              <a:buChar char="•"/>
            </a:pPr>
            <a:r>
              <a:rPr lang="sv-SE" sz="4800" dirty="0" smtClean="0"/>
              <a:t> S-MAC [INFO-COM 2002]</a:t>
            </a:r>
          </a:p>
          <a:p>
            <a:pPr>
              <a:buFont typeface="Arial" pitchFamily="34" charset="0"/>
              <a:buChar char="•"/>
            </a:pPr>
            <a:r>
              <a:rPr lang="sv-SE" sz="4800" dirty="0" smtClean="0"/>
              <a:t> X</a:t>
            </a:r>
            <a:r>
              <a:rPr lang="sv-SE" sz="4800" dirty="0"/>
              <a:t>-MAC [</a:t>
            </a:r>
            <a:r>
              <a:rPr lang="sv-SE" sz="4800" dirty="0" err="1"/>
              <a:t>SenSys</a:t>
            </a:r>
            <a:r>
              <a:rPr lang="sv-SE" sz="4800" dirty="0"/>
              <a:t> 2006</a:t>
            </a:r>
            <a:r>
              <a:rPr lang="sv-SE" sz="4800" dirty="0" smtClean="0"/>
              <a:t>]</a:t>
            </a:r>
          </a:p>
          <a:p>
            <a:pPr>
              <a:buFont typeface="Arial" pitchFamily="34" charset="0"/>
              <a:buChar char="•"/>
            </a:pPr>
            <a:r>
              <a:rPr lang="sv-SE" sz="4800" dirty="0"/>
              <a:t> RI-MAC [</a:t>
            </a:r>
            <a:r>
              <a:rPr lang="sv-SE" sz="4800" dirty="0" err="1"/>
              <a:t>SenSys</a:t>
            </a:r>
            <a:r>
              <a:rPr lang="sv-SE" sz="4800" dirty="0"/>
              <a:t> 2008]</a:t>
            </a:r>
          </a:p>
          <a:p>
            <a:pPr>
              <a:buFont typeface="Arial" pitchFamily="34" charset="0"/>
              <a:buChar char="•"/>
            </a:pPr>
            <a:r>
              <a:rPr lang="sv-SE" sz="4800" dirty="0" smtClean="0"/>
              <a:t> In </a:t>
            </a:r>
            <a:r>
              <a:rPr lang="sv-SE" sz="4800" dirty="0" err="1" smtClean="0"/>
              <a:t>Contiki</a:t>
            </a:r>
            <a:r>
              <a:rPr lang="sv-SE" sz="4800" dirty="0" smtClean="0"/>
              <a:t>: </a:t>
            </a:r>
            <a:r>
              <a:rPr lang="sv-SE" sz="4800" dirty="0" err="1" smtClean="0"/>
              <a:t>ContikiMAC</a:t>
            </a:r>
            <a:endParaRPr lang="sv-SE" sz="4800" dirty="0"/>
          </a:p>
          <a:p>
            <a:pPr>
              <a:buFont typeface="Arial" pitchFamily="34" charset="0"/>
              <a:buChar char="•"/>
            </a:pPr>
            <a:endParaRPr lang="sv-SE" sz="4800" dirty="0" smtClean="0"/>
          </a:p>
        </p:txBody>
      </p:sp>
    </p:spTree>
    <p:extLst>
      <p:ext uri="{BB962C8B-B14F-4D97-AF65-F5344CB8AC3E}">
        <p14:creationId xmlns:p14="http://schemas.microsoft.com/office/powerpoint/2010/main" val="8720572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S-MAC (TDMA)</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17</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399467" y="5493534"/>
            <a:ext cx="62497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flipH="1">
            <a:off x="7725668" y="5139591"/>
            <a:ext cx="352666" cy="707886"/>
          </a:xfrm>
          <a:prstGeom prst="rect">
            <a:avLst/>
          </a:prstGeom>
          <a:noFill/>
        </p:spPr>
        <p:txBody>
          <a:bodyPr wrap="square" rtlCol="0">
            <a:spAutoFit/>
          </a:bodyPr>
          <a:lstStyle/>
          <a:p>
            <a:r>
              <a:rPr lang="en-US" sz="4000" dirty="0" smtClean="0"/>
              <a:t>t</a:t>
            </a:r>
            <a:endParaRPr lang="en-US" sz="4000" dirty="0"/>
          </a:p>
        </p:txBody>
      </p:sp>
      <p:sp>
        <p:nvSpPr>
          <p:cNvPr id="11" name="TextBox 10"/>
          <p:cNvSpPr txBox="1"/>
          <p:nvPr/>
        </p:nvSpPr>
        <p:spPr>
          <a:xfrm>
            <a:off x="1227288" y="2835844"/>
            <a:ext cx="481472" cy="707886"/>
          </a:xfrm>
          <a:prstGeom prst="rect">
            <a:avLst/>
          </a:prstGeom>
          <a:noFill/>
        </p:spPr>
        <p:txBody>
          <a:bodyPr wrap="none" rtlCol="0">
            <a:spAutoFit/>
          </a:bodyPr>
          <a:lstStyle/>
          <a:p>
            <a:r>
              <a:rPr lang="en-US" sz="4000" dirty="0"/>
              <a:t>A</a:t>
            </a:r>
          </a:p>
        </p:txBody>
      </p:sp>
      <p:sp>
        <p:nvSpPr>
          <p:cNvPr id="12" name="TextBox 11"/>
          <p:cNvSpPr txBox="1"/>
          <p:nvPr/>
        </p:nvSpPr>
        <p:spPr>
          <a:xfrm>
            <a:off x="1245071" y="3443847"/>
            <a:ext cx="463689" cy="707886"/>
          </a:xfrm>
          <a:prstGeom prst="rect">
            <a:avLst/>
          </a:prstGeom>
          <a:noFill/>
        </p:spPr>
        <p:txBody>
          <a:bodyPr wrap="none" rtlCol="0">
            <a:spAutoFit/>
          </a:bodyPr>
          <a:lstStyle/>
          <a:p>
            <a:r>
              <a:rPr lang="en-US" sz="4000" dirty="0"/>
              <a:t>B</a:t>
            </a:r>
          </a:p>
        </p:txBody>
      </p:sp>
      <p:sp>
        <p:nvSpPr>
          <p:cNvPr id="13" name="TextBox 12"/>
          <p:cNvSpPr txBox="1"/>
          <p:nvPr/>
        </p:nvSpPr>
        <p:spPr>
          <a:xfrm>
            <a:off x="1245071" y="4151733"/>
            <a:ext cx="458178" cy="707886"/>
          </a:xfrm>
          <a:prstGeom prst="rect">
            <a:avLst/>
          </a:prstGeom>
          <a:noFill/>
        </p:spPr>
        <p:txBody>
          <a:bodyPr wrap="none" rtlCol="0">
            <a:spAutoFit/>
          </a:bodyPr>
          <a:lstStyle/>
          <a:p>
            <a:r>
              <a:rPr lang="en-US" sz="4000" dirty="0"/>
              <a:t>C</a:t>
            </a:r>
          </a:p>
        </p:txBody>
      </p:sp>
      <p:sp>
        <p:nvSpPr>
          <p:cNvPr id="10" name="Rectangle 9"/>
          <p:cNvSpPr/>
          <p:nvPr/>
        </p:nvSpPr>
        <p:spPr>
          <a:xfrm>
            <a:off x="1912380" y="3008440"/>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p:nvSpPr>
        <p:spPr>
          <a:xfrm>
            <a:off x="3196750" y="3615075"/>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ectangle 16"/>
          <p:cNvSpPr/>
          <p:nvPr/>
        </p:nvSpPr>
        <p:spPr>
          <a:xfrm>
            <a:off x="4481120" y="4224446"/>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Rectangle 20"/>
          <p:cNvSpPr/>
          <p:nvPr/>
        </p:nvSpPr>
        <p:spPr>
          <a:xfrm>
            <a:off x="5765490" y="3632122"/>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p:cNvSpPr/>
          <p:nvPr/>
        </p:nvSpPr>
        <p:spPr>
          <a:xfrm>
            <a:off x="5765490" y="4224446"/>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p:cNvSpPr/>
          <p:nvPr/>
        </p:nvSpPr>
        <p:spPr>
          <a:xfrm>
            <a:off x="5765490" y="3008440"/>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TextBox 26"/>
          <p:cNvSpPr txBox="1"/>
          <p:nvPr/>
        </p:nvSpPr>
        <p:spPr>
          <a:xfrm flipH="1">
            <a:off x="2877706" y="2053832"/>
            <a:ext cx="5242363" cy="707886"/>
          </a:xfrm>
          <a:prstGeom prst="rect">
            <a:avLst/>
          </a:prstGeom>
          <a:noFill/>
        </p:spPr>
        <p:txBody>
          <a:bodyPr wrap="square" rtlCol="0">
            <a:spAutoFit/>
          </a:bodyPr>
          <a:lstStyle/>
          <a:p>
            <a:r>
              <a:rPr lang="en-US" sz="4000" dirty="0" smtClean="0"/>
              <a:t>listening</a:t>
            </a:r>
            <a:endParaRPr lang="en-US" sz="4000" dirty="0"/>
          </a:p>
        </p:txBody>
      </p:sp>
      <p:cxnSp>
        <p:nvCxnSpPr>
          <p:cNvPr id="28" name="Straight Arrow Connector 27"/>
          <p:cNvCxnSpPr/>
          <p:nvPr/>
        </p:nvCxnSpPr>
        <p:spPr>
          <a:xfrm flipH="1">
            <a:off x="2483115" y="2611212"/>
            <a:ext cx="394591" cy="62783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49405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a:solidFill>
                  <a:schemeClr val="bg1"/>
                </a:solidFill>
              </a:rPr>
              <a:t>X</a:t>
            </a:r>
            <a:r>
              <a:rPr lang="sv-SE" b="1" dirty="0" smtClean="0">
                <a:solidFill>
                  <a:schemeClr val="bg1"/>
                </a:solidFill>
              </a:rPr>
              <a:t>-MAC (LPL)</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18</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271468" y="5569917"/>
            <a:ext cx="62497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flipH="1">
            <a:off x="7725668" y="5139591"/>
            <a:ext cx="352666" cy="707886"/>
          </a:xfrm>
          <a:prstGeom prst="rect">
            <a:avLst/>
          </a:prstGeom>
          <a:noFill/>
        </p:spPr>
        <p:txBody>
          <a:bodyPr wrap="square" rtlCol="0">
            <a:spAutoFit/>
          </a:bodyPr>
          <a:lstStyle/>
          <a:p>
            <a:r>
              <a:rPr lang="en-US" sz="4000" dirty="0" smtClean="0"/>
              <a:t>t</a:t>
            </a:r>
            <a:endParaRPr lang="en-US" sz="4000" dirty="0"/>
          </a:p>
        </p:txBody>
      </p:sp>
      <p:sp>
        <p:nvSpPr>
          <p:cNvPr id="11" name="TextBox 10"/>
          <p:cNvSpPr txBox="1"/>
          <p:nvPr/>
        </p:nvSpPr>
        <p:spPr>
          <a:xfrm>
            <a:off x="1227288" y="2835844"/>
            <a:ext cx="481472" cy="707886"/>
          </a:xfrm>
          <a:prstGeom prst="rect">
            <a:avLst/>
          </a:prstGeom>
          <a:noFill/>
        </p:spPr>
        <p:txBody>
          <a:bodyPr wrap="none" rtlCol="0">
            <a:spAutoFit/>
          </a:bodyPr>
          <a:lstStyle/>
          <a:p>
            <a:r>
              <a:rPr lang="en-US" sz="4000" dirty="0"/>
              <a:t>A</a:t>
            </a:r>
          </a:p>
        </p:txBody>
      </p:sp>
      <p:sp>
        <p:nvSpPr>
          <p:cNvPr id="12" name="TextBox 11"/>
          <p:cNvSpPr txBox="1"/>
          <p:nvPr/>
        </p:nvSpPr>
        <p:spPr>
          <a:xfrm>
            <a:off x="1245071" y="3443847"/>
            <a:ext cx="463689" cy="707886"/>
          </a:xfrm>
          <a:prstGeom prst="rect">
            <a:avLst/>
          </a:prstGeom>
          <a:noFill/>
        </p:spPr>
        <p:txBody>
          <a:bodyPr wrap="none" rtlCol="0">
            <a:spAutoFit/>
          </a:bodyPr>
          <a:lstStyle/>
          <a:p>
            <a:r>
              <a:rPr lang="en-US" sz="4000" dirty="0"/>
              <a:t>B</a:t>
            </a:r>
          </a:p>
        </p:txBody>
      </p:sp>
      <p:sp>
        <p:nvSpPr>
          <p:cNvPr id="13" name="TextBox 12"/>
          <p:cNvSpPr txBox="1"/>
          <p:nvPr/>
        </p:nvSpPr>
        <p:spPr>
          <a:xfrm>
            <a:off x="1245071" y="4151733"/>
            <a:ext cx="458178" cy="707886"/>
          </a:xfrm>
          <a:prstGeom prst="rect">
            <a:avLst/>
          </a:prstGeom>
          <a:noFill/>
        </p:spPr>
        <p:txBody>
          <a:bodyPr wrap="none" rtlCol="0">
            <a:spAutoFit/>
          </a:bodyPr>
          <a:lstStyle/>
          <a:p>
            <a:r>
              <a:rPr lang="en-US" sz="4000" dirty="0"/>
              <a:t>C</a:t>
            </a:r>
          </a:p>
        </p:txBody>
      </p:sp>
      <p:sp>
        <p:nvSpPr>
          <p:cNvPr id="10" name="Rectangle 9"/>
          <p:cNvSpPr/>
          <p:nvPr/>
        </p:nvSpPr>
        <p:spPr>
          <a:xfrm>
            <a:off x="1912380" y="300844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Rectangle 17"/>
          <p:cNvSpPr/>
          <p:nvPr/>
        </p:nvSpPr>
        <p:spPr>
          <a:xfrm>
            <a:off x="3506128" y="300844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Rectangle 19"/>
          <p:cNvSpPr/>
          <p:nvPr/>
        </p:nvSpPr>
        <p:spPr>
          <a:xfrm>
            <a:off x="5081026" y="300844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p:cNvSpPr/>
          <p:nvPr/>
        </p:nvSpPr>
        <p:spPr>
          <a:xfrm>
            <a:off x="6656458" y="300844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Rectangle 25"/>
          <p:cNvSpPr/>
          <p:nvPr/>
        </p:nvSpPr>
        <p:spPr>
          <a:xfrm>
            <a:off x="2515357" y="3653323"/>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ectangle 26"/>
          <p:cNvSpPr/>
          <p:nvPr/>
        </p:nvSpPr>
        <p:spPr>
          <a:xfrm>
            <a:off x="4109105" y="3653323"/>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Rectangle 27"/>
          <p:cNvSpPr/>
          <p:nvPr/>
        </p:nvSpPr>
        <p:spPr>
          <a:xfrm>
            <a:off x="5684003" y="3653323"/>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Rectangle 28"/>
          <p:cNvSpPr/>
          <p:nvPr/>
        </p:nvSpPr>
        <p:spPr>
          <a:xfrm>
            <a:off x="7259435" y="3653323"/>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Rectangle 29"/>
          <p:cNvSpPr/>
          <p:nvPr/>
        </p:nvSpPr>
        <p:spPr>
          <a:xfrm>
            <a:off x="2178848" y="434516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ectangle 30"/>
          <p:cNvSpPr/>
          <p:nvPr/>
        </p:nvSpPr>
        <p:spPr>
          <a:xfrm>
            <a:off x="3772596" y="434516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Rectangle 31"/>
          <p:cNvSpPr/>
          <p:nvPr/>
        </p:nvSpPr>
        <p:spPr>
          <a:xfrm>
            <a:off x="5347494" y="434516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Rectangle 32"/>
          <p:cNvSpPr/>
          <p:nvPr/>
        </p:nvSpPr>
        <p:spPr>
          <a:xfrm>
            <a:off x="6922926" y="434516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flipH="1">
            <a:off x="2407084" y="2081477"/>
            <a:ext cx="5242363" cy="707886"/>
          </a:xfrm>
          <a:prstGeom prst="rect">
            <a:avLst/>
          </a:prstGeom>
          <a:noFill/>
        </p:spPr>
        <p:txBody>
          <a:bodyPr wrap="square" rtlCol="0">
            <a:spAutoFit/>
          </a:bodyPr>
          <a:lstStyle/>
          <a:p>
            <a:r>
              <a:rPr lang="en-US" sz="4000" dirty="0" smtClean="0"/>
              <a:t>listening</a:t>
            </a:r>
            <a:endParaRPr lang="en-US" sz="4000" dirty="0"/>
          </a:p>
        </p:txBody>
      </p:sp>
      <p:cxnSp>
        <p:nvCxnSpPr>
          <p:cNvPr id="35" name="Straight Arrow Connector 34"/>
          <p:cNvCxnSpPr/>
          <p:nvPr/>
        </p:nvCxnSpPr>
        <p:spPr>
          <a:xfrm flipH="1">
            <a:off x="2012493" y="2638857"/>
            <a:ext cx="394591" cy="62783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155492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err="1" smtClean="0">
                <a:solidFill>
                  <a:schemeClr val="bg1"/>
                </a:solidFill>
              </a:rPr>
              <a:t>ContikiMAC</a:t>
            </a:r>
            <a:r>
              <a:rPr lang="sv-SE" b="1" dirty="0" smtClean="0">
                <a:solidFill>
                  <a:schemeClr val="bg1"/>
                </a:solidFill>
              </a:rPr>
              <a:t> (LPL)</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19</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271468" y="5569917"/>
            <a:ext cx="62497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flipH="1">
            <a:off x="7725668" y="5139591"/>
            <a:ext cx="352666" cy="707886"/>
          </a:xfrm>
          <a:prstGeom prst="rect">
            <a:avLst/>
          </a:prstGeom>
          <a:noFill/>
        </p:spPr>
        <p:txBody>
          <a:bodyPr wrap="square" rtlCol="0">
            <a:spAutoFit/>
          </a:bodyPr>
          <a:lstStyle/>
          <a:p>
            <a:r>
              <a:rPr lang="en-US" sz="4000" dirty="0" smtClean="0"/>
              <a:t>t</a:t>
            </a:r>
            <a:endParaRPr lang="en-US" sz="4000" dirty="0"/>
          </a:p>
        </p:txBody>
      </p:sp>
      <p:sp>
        <p:nvSpPr>
          <p:cNvPr id="11" name="TextBox 10"/>
          <p:cNvSpPr txBox="1"/>
          <p:nvPr/>
        </p:nvSpPr>
        <p:spPr>
          <a:xfrm>
            <a:off x="1227288" y="2835844"/>
            <a:ext cx="481472" cy="707886"/>
          </a:xfrm>
          <a:prstGeom prst="rect">
            <a:avLst/>
          </a:prstGeom>
          <a:noFill/>
        </p:spPr>
        <p:txBody>
          <a:bodyPr wrap="none" rtlCol="0">
            <a:spAutoFit/>
          </a:bodyPr>
          <a:lstStyle/>
          <a:p>
            <a:r>
              <a:rPr lang="en-US" sz="4000" dirty="0"/>
              <a:t>A</a:t>
            </a:r>
          </a:p>
        </p:txBody>
      </p:sp>
      <p:sp>
        <p:nvSpPr>
          <p:cNvPr id="12" name="TextBox 11"/>
          <p:cNvSpPr txBox="1"/>
          <p:nvPr/>
        </p:nvSpPr>
        <p:spPr>
          <a:xfrm>
            <a:off x="1245071" y="3443847"/>
            <a:ext cx="463689" cy="707886"/>
          </a:xfrm>
          <a:prstGeom prst="rect">
            <a:avLst/>
          </a:prstGeom>
          <a:noFill/>
        </p:spPr>
        <p:txBody>
          <a:bodyPr wrap="none" rtlCol="0">
            <a:spAutoFit/>
          </a:bodyPr>
          <a:lstStyle/>
          <a:p>
            <a:r>
              <a:rPr lang="en-US" sz="4000" dirty="0"/>
              <a:t>B</a:t>
            </a:r>
          </a:p>
        </p:txBody>
      </p:sp>
      <p:sp>
        <p:nvSpPr>
          <p:cNvPr id="13" name="TextBox 12"/>
          <p:cNvSpPr txBox="1"/>
          <p:nvPr/>
        </p:nvSpPr>
        <p:spPr>
          <a:xfrm>
            <a:off x="1245071" y="4151733"/>
            <a:ext cx="458178" cy="707886"/>
          </a:xfrm>
          <a:prstGeom prst="rect">
            <a:avLst/>
          </a:prstGeom>
          <a:noFill/>
        </p:spPr>
        <p:txBody>
          <a:bodyPr wrap="none" rtlCol="0">
            <a:spAutoFit/>
          </a:bodyPr>
          <a:lstStyle/>
          <a:p>
            <a:r>
              <a:rPr lang="en-US" sz="4000" dirty="0"/>
              <a:t>C</a:t>
            </a:r>
          </a:p>
        </p:txBody>
      </p:sp>
      <p:sp>
        <p:nvSpPr>
          <p:cNvPr id="10" name="Rectangle 9"/>
          <p:cNvSpPr/>
          <p:nvPr/>
        </p:nvSpPr>
        <p:spPr>
          <a:xfrm>
            <a:off x="1912380" y="3008440"/>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4" name="TextBox 33"/>
          <p:cNvSpPr txBox="1"/>
          <p:nvPr/>
        </p:nvSpPr>
        <p:spPr>
          <a:xfrm flipH="1">
            <a:off x="2407084" y="2081477"/>
            <a:ext cx="5242363" cy="707886"/>
          </a:xfrm>
          <a:prstGeom prst="rect">
            <a:avLst/>
          </a:prstGeom>
          <a:noFill/>
        </p:spPr>
        <p:txBody>
          <a:bodyPr wrap="square" rtlCol="0">
            <a:spAutoFit/>
          </a:bodyPr>
          <a:lstStyle/>
          <a:p>
            <a:r>
              <a:rPr lang="en-US" sz="4000" dirty="0" smtClean="0"/>
              <a:t>2*CCA</a:t>
            </a:r>
            <a:endParaRPr lang="en-US" sz="4000" dirty="0"/>
          </a:p>
        </p:txBody>
      </p:sp>
      <p:cxnSp>
        <p:nvCxnSpPr>
          <p:cNvPr id="35" name="Straight Arrow Connector 34"/>
          <p:cNvCxnSpPr>
            <a:stCxn id="34" idx="3"/>
          </p:cNvCxnSpPr>
          <p:nvPr/>
        </p:nvCxnSpPr>
        <p:spPr>
          <a:xfrm flipH="1">
            <a:off x="2012494" y="2435420"/>
            <a:ext cx="394590" cy="51735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4" name="Rectangle 23"/>
          <p:cNvSpPr/>
          <p:nvPr/>
        </p:nvSpPr>
        <p:spPr>
          <a:xfrm>
            <a:off x="2021299" y="3008131"/>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Rectangle 35"/>
          <p:cNvSpPr/>
          <p:nvPr/>
        </p:nvSpPr>
        <p:spPr>
          <a:xfrm>
            <a:off x="3360180" y="3008440"/>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7" name="Rectangle 36"/>
          <p:cNvSpPr/>
          <p:nvPr/>
        </p:nvSpPr>
        <p:spPr>
          <a:xfrm>
            <a:off x="3469099" y="3008131"/>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Rectangle 39"/>
          <p:cNvSpPr/>
          <p:nvPr/>
        </p:nvSpPr>
        <p:spPr>
          <a:xfrm>
            <a:off x="4809979" y="3008131"/>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3" name="Rectangle 42"/>
          <p:cNvSpPr/>
          <p:nvPr/>
        </p:nvSpPr>
        <p:spPr>
          <a:xfrm>
            <a:off x="4905206" y="3008440"/>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ectangle 43"/>
          <p:cNvSpPr/>
          <p:nvPr/>
        </p:nvSpPr>
        <p:spPr>
          <a:xfrm>
            <a:off x="6244087" y="3008749"/>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Rectangle 44"/>
          <p:cNvSpPr/>
          <p:nvPr/>
        </p:nvSpPr>
        <p:spPr>
          <a:xfrm>
            <a:off x="6353006" y="3008440"/>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6" name="Rectangle 45"/>
          <p:cNvSpPr/>
          <p:nvPr/>
        </p:nvSpPr>
        <p:spPr>
          <a:xfrm>
            <a:off x="2648980" y="3647665"/>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Rectangle 46"/>
          <p:cNvSpPr/>
          <p:nvPr/>
        </p:nvSpPr>
        <p:spPr>
          <a:xfrm>
            <a:off x="2757899" y="3647356"/>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Rectangle 47"/>
          <p:cNvSpPr/>
          <p:nvPr/>
        </p:nvSpPr>
        <p:spPr>
          <a:xfrm>
            <a:off x="4096780" y="3647665"/>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Rectangle 48"/>
          <p:cNvSpPr/>
          <p:nvPr/>
        </p:nvSpPr>
        <p:spPr>
          <a:xfrm>
            <a:off x="4205699" y="3647356"/>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0" name="Rectangle 49"/>
          <p:cNvSpPr/>
          <p:nvPr/>
        </p:nvSpPr>
        <p:spPr>
          <a:xfrm>
            <a:off x="5546579" y="3647356"/>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Rectangle 50"/>
          <p:cNvSpPr/>
          <p:nvPr/>
        </p:nvSpPr>
        <p:spPr>
          <a:xfrm>
            <a:off x="5641806" y="3647665"/>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2" name="Rectangle 51"/>
          <p:cNvSpPr/>
          <p:nvPr/>
        </p:nvSpPr>
        <p:spPr>
          <a:xfrm>
            <a:off x="6980687" y="3647974"/>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3" name="Rectangle 52"/>
          <p:cNvSpPr/>
          <p:nvPr/>
        </p:nvSpPr>
        <p:spPr>
          <a:xfrm>
            <a:off x="7089606" y="3647665"/>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4" name="Rectangle 53"/>
          <p:cNvSpPr/>
          <p:nvPr/>
        </p:nvSpPr>
        <p:spPr>
          <a:xfrm>
            <a:off x="2298165" y="4303840"/>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5" name="Rectangle 54"/>
          <p:cNvSpPr/>
          <p:nvPr/>
        </p:nvSpPr>
        <p:spPr>
          <a:xfrm>
            <a:off x="2407084" y="4303531"/>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6" name="Rectangle 55"/>
          <p:cNvSpPr/>
          <p:nvPr/>
        </p:nvSpPr>
        <p:spPr>
          <a:xfrm>
            <a:off x="3745965" y="4303840"/>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7" name="Rectangle 56"/>
          <p:cNvSpPr/>
          <p:nvPr/>
        </p:nvSpPr>
        <p:spPr>
          <a:xfrm>
            <a:off x="3854884" y="4303531"/>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8" name="Rectangle 57"/>
          <p:cNvSpPr/>
          <p:nvPr/>
        </p:nvSpPr>
        <p:spPr>
          <a:xfrm>
            <a:off x="5195764" y="4303531"/>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9" name="Rectangle 58"/>
          <p:cNvSpPr/>
          <p:nvPr/>
        </p:nvSpPr>
        <p:spPr>
          <a:xfrm>
            <a:off x="5290991" y="4303840"/>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 name="Rectangle 59"/>
          <p:cNvSpPr/>
          <p:nvPr/>
        </p:nvSpPr>
        <p:spPr>
          <a:xfrm>
            <a:off x="6629872" y="4304149"/>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 name="Rectangle 60"/>
          <p:cNvSpPr/>
          <p:nvPr/>
        </p:nvSpPr>
        <p:spPr>
          <a:xfrm>
            <a:off x="6738791" y="4303840"/>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1647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033623"/>
            <a:ext cx="7770813" cy="2506843"/>
          </a:xfrm>
        </p:spPr>
        <p:txBody>
          <a:bodyPr/>
          <a:lstStyle/>
          <a:p>
            <a:r>
              <a:rPr lang="en-US" sz="11500" dirty="0" smtClean="0"/>
              <a:t>Stockholm</a:t>
            </a:r>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68819" y="510974"/>
            <a:ext cx="4925250" cy="4085216"/>
          </a:xfrm>
          <a:prstGeom prst="rect">
            <a:avLst/>
          </a:prstGeom>
        </p:spPr>
      </p:pic>
      <p:sp>
        <p:nvSpPr>
          <p:cNvPr id="7" name="Donut 6"/>
          <p:cNvSpPr/>
          <p:nvPr/>
        </p:nvSpPr>
        <p:spPr>
          <a:xfrm>
            <a:off x="3039665" y="1170051"/>
            <a:ext cx="356769" cy="342455"/>
          </a:xfrm>
          <a:prstGeom prst="donut">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cxnSp>
        <p:nvCxnSpPr>
          <p:cNvPr id="9" name="Straight Arrow Connector 8"/>
          <p:cNvCxnSpPr>
            <a:endCxn id="7" idx="2"/>
          </p:cNvCxnSpPr>
          <p:nvPr/>
        </p:nvCxnSpPr>
        <p:spPr>
          <a:xfrm>
            <a:off x="1255833" y="1170051"/>
            <a:ext cx="1783832" cy="171228"/>
          </a:xfrm>
          <a:prstGeom prst="straightConnector1">
            <a:avLst/>
          </a:prstGeom>
          <a:ln>
            <a:solidFill>
              <a:srgbClr val="FF0000"/>
            </a:solidFill>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415976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RI-MAC (LPP)</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20</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399467" y="5493534"/>
            <a:ext cx="62497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flipH="1">
            <a:off x="7725668" y="5139591"/>
            <a:ext cx="352666" cy="707886"/>
          </a:xfrm>
          <a:prstGeom prst="rect">
            <a:avLst/>
          </a:prstGeom>
          <a:noFill/>
        </p:spPr>
        <p:txBody>
          <a:bodyPr wrap="square" rtlCol="0">
            <a:spAutoFit/>
          </a:bodyPr>
          <a:lstStyle/>
          <a:p>
            <a:r>
              <a:rPr lang="en-US" sz="4000" dirty="0" smtClean="0"/>
              <a:t>t</a:t>
            </a:r>
            <a:endParaRPr lang="en-US" sz="4000" dirty="0"/>
          </a:p>
        </p:txBody>
      </p:sp>
      <p:sp>
        <p:nvSpPr>
          <p:cNvPr id="11" name="TextBox 10"/>
          <p:cNvSpPr txBox="1"/>
          <p:nvPr/>
        </p:nvSpPr>
        <p:spPr>
          <a:xfrm>
            <a:off x="1227288" y="2835844"/>
            <a:ext cx="481472" cy="707886"/>
          </a:xfrm>
          <a:prstGeom prst="rect">
            <a:avLst/>
          </a:prstGeom>
          <a:noFill/>
        </p:spPr>
        <p:txBody>
          <a:bodyPr wrap="none" rtlCol="0">
            <a:spAutoFit/>
          </a:bodyPr>
          <a:lstStyle/>
          <a:p>
            <a:r>
              <a:rPr lang="en-US" sz="4000" dirty="0"/>
              <a:t>A</a:t>
            </a:r>
          </a:p>
        </p:txBody>
      </p:sp>
      <p:sp>
        <p:nvSpPr>
          <p:cNvPr id="12" name="TextBox 11"/>
          <p:cNvSpPr txBox="1"/>
          <p:nvPr/>
        </p:nvSpPr>
        <p:spPr>
          <a:xfrm>
            <a:off x="1245071" y="3443847"/>
            <a:ext cx="463689" cy="707886"/>
          </a:xfrm>
          <a:prstGeom prst="rect">
            <a:avLst/>
          </a:prstGeom>
          <a:noFill/>
        </p:spPr>
        <p:txBody>
          <a:bodyPr wrap="none" rtlCol="0">
            <a:spAutoFit/>
          </a:bodyPr>
          <a:lstStyle/>
          <a:p>
            <a:r>
              <a:rPr lang="en-US" sz="4000" dirty="0"/>
              <a:t>B</a:t>
            </a:r>
          </a:p>
        </p:txBody>
      </p:sp>
      <p:sp>
        <p:nvSpPr>
          <p:cNvPr id="13" name="TextBox 12"/>
          <p:cNvSpPr txBox="1"/>
          <p:nvPr/>
        </p:nvSpPr>
        <p:spPr>
          <a:xfrm>
            <a:off x="1245071" y="4151733"/>
            <a:ext cx="458178" cy="707886"/>
          </a:xfrm>
          <a:prstGeom prst="rect">
            <a:avLst/>
          </a:prstGeom>
          <a:noFill/>
        </p:spPr>
        <p:txBody>
          <a:bodyPr wrap="none" rtlCol="0">
            <a:spAutoFit/>
          </a:bodyPr>
          <a:lstStyle/>
          <a:p>
            <a:r>
              <a:rPr lang="en-US" sz="4000" dirty="0"/>
              <a:t>C</a:t>
            </a:r>
          </a:p>
        </p:txBody>
      </p:sp>
      <p:sp>
        <p:nvSpPr>
          <p:cNvPr id="10" name="Rectangle 9"/>
          <p:cNvSpPr/>
          <p:nvPr/>
        </p:nvSpPr>
        <p:spPr>
          <a:xfrm>
            <a:off x="1912380" y="3008440"/>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064682" y="3008440"/>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591753" y="3008440"/>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744055" y="3008440"/>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71660" y="3008440"/>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423962" y="3008440"/>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6951567" y="3008440"/>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7103869" y="3008440"/>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749347" y="3623852"/>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901649" y="3623852"/>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428720" y="3623852"/>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4581022" y="3623852"/>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108627" y="3623852"/>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260929" y="3623852"/>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788534" y="3623852"/>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940836" y="3623852"/>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2372650" y="4331738"/>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2524952" y="4331738"/>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4052023" y="4331738"/>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4204325" y="4331738"/>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731930" y="4331738"/>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884232" y="4331738"/>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411837" y="4331738"/>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7564139" y="4331738"/>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flipH="1">
            <a:off x="2604927" y="2367333"/>
            <a:ext cx="5242363" cy="707886"/>
          </a:xfrm>
          <a:prstGeom prst="rect">
            <a:avLst/>
          </a:prstGeom>
          <a:noFill/>
        </p:spPr>
        <p:txBody>
          <a:bodyPr wrap="square" rtlCol="0">
            <a:spAutoFit/>
          </a:bodyPr>
          <a:lstStyle/>
          <a:p>
            <a:r>
              <a:rPr lang="en-US" sz="4000" dirty="0" smtClean="0"/>
              <a:t>listening</a:t>
            </a:r>
            <a:endParaRPr lang="en-US" sz="4000" dirty="0"/>
          </a:p>
        </p:txBody>
      </p:sp>
      <p:cxnSp>
        <p:nvCxnSpPr>
          <p:cNvPr id="59" name="Straight Arrow Connector 58"/>
          <p:cNvCxnSpPr>
            <a:stCxn id="58" idx="3"/>
          </p:cNvCxnSpPr>
          <p:nvPr/>
        </p:nvCxnSpPr>
        <p:spPr>
          <a:xfrm flipH="1">
            <a:off x="2130362" y="2721276"/>
            <a:ext cx="474565" cy="57395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0" name="TextBox 59"/>
          <p:cNvSpPr txBox="1"/>
          <p:nvPr/>
        </p:nvSpPr>
        <p:spPr>
          <a:xfrm flipH="1">
            <a:off x="2603255" y="1828685"/>
            <a:ext cx="5242363" cy="707886"/>
          </a:xfrm>
          <a:prstGeom prst="rect">
            <a:avLst/>
          </a:prstGeom>
          <a:noFill/>
        </p:spPr>
        <p:txBody>
          <a:bodyPr wrap="square" rtlCol="0">
            <a:spAutoFit/>
          </a:bodyPr>
          <a:lstStyle/>
          <a:p>
            <a:r>
              <a:rPr lang="en-US" sz="4000" dirty="0" smtClean="0"/>
              <a:t>transmitting probe</a:t>
            </a:r>
            <a:endParaRPr lang="en-US" sz="4000" dirty="0"/>
          </a:p>
        </p:txBody>
      </p:sp>
      <p:cxnSp>
        <p:nvCxnSpPr>
          <p:cNvPr id="61" name="Straight Arrow Connector 60"/>
          <p:cNvCxnSpPr/>
          <p:nvPr/>
        </p:nvCxnSpPr>
        <p:spPr>
          <a:xfrm flipH="1">
            <a:off x="1955234" y="2268242"/>
            <a:ext cx="626704" cy="82581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763485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err="1" smtClean="0">
                <a:solidFill>
                  <a:schemeClr val="bg1"/>
                </a:solidFill>
              </a:rPr>
              <a:t>Broadcast</a:t>
            </a:r>
            <a:endParaRPr lang="sv-SE" b="1" dirty="0" smtClean="0">
              <a:solidFill>
                <a:schemeClr val="bg1"/>
              </a:solidFill>
            </a:endParaRP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21</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descr="C:\Dropbox\My Dropbox\SICSlaptop\Egna dokument\Exjobbsrapporten\latex\figs\not used\for thesis presentation\broadcast-large.png"/>
          <p:cNvPicPr>
            <a:picLocks noChangeAspect="1" noChangeArrowheads="1"/>
          </p:cNvPicPr>
          <p:nvPr/>
        </p:nvPicPr>
        <p:blipFill>
          <a:blip r:embed="rId3">
            <a:clrChange>
              <a:clrFrom>
                <a:srgbClr val="FFFFFF"/>
              </a:clrFrom>
              <a:clrTo>
                <a:srgbClr val="FFFFFF">
                  <a:alpha val="0"/>
                </a:srgbClr>
              </a:clrTo>
            </a:clrChange>
            <a:lum bright="-10000" contrast="20000"/>
          </a:blip>
          <a:srcRect/>
          <a:stretch>
            <a:fillRect/>
          </a:stretch>
        </p:blipFill>
        <p:spPr bwMode="auto">
          <a:xfrm>
            <a:off x="1142976" y="2500306"/>
            <a:ext cx="6775088" cy="3000396"/>
          </a:xfrm>
          <a:prstGeom prst="rect">
            <a:avLst/>
          </a:prstGeom>
          <a:noFill/>
        </p:spPr>
      </p:pic>
      <p:sp>
        <p:nvSpPr>
          <p:cNvPr id="6" name="Rektangel 5"/>
          <p:cNvSpPr/>
          <p:nvPr/>
        </p:nvSpPr>
        <p:spPr>
          <a:xfrm>
            <a:off x="928662" y="3143248"/>
            <a:ext cx="928694" cy="571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6"/>
          <p:cNvSpPr/>
          <p:nvPr/>
        </p:nvSpPr>
        <p:spPr>
          <a:xfrm>
            <a:off x="5214942" y="3214686"/>
            <a:ext cx="928694" cy="571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6341712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S-MAC (TDMA)</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22</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27288" y="2835844"/>
            <a:ext cx="481472" cy="707886"/>
          </a:xfrm>
          <a:prstGeom prst="rect">
            <a:avLst/>
          </a:prstGeom>
          <a:noFill/>
        </p:spPr>
        <p:txBody>
          <a:bodyPr wrap="none" rtlCol="0">
            <a:spAutoFit/>
          </a:bodyPr>
          <a:lstStyle/>
          <a:p>
            <a:r>
              <a:rPr lang="en-US" sz="4000" dirty="0"/>
              <a:t>A</a:t>
            </a:r>
          </a:p>
        </p:txBody>
      </p:sp>
      <p:sp>
        <p:nvSpPr>
          <p:cNvPr id="12" name="TextBox 11"/>
          <p:cNvSpPr txBox="1"/>
          <p:nvPr/>
        </p:nvSpPr>
        <p:spPr>
          <a:xfrm>
            <a:off x="1245071" y="3443847"/>
            <a:ext cx="463689" cy="707886"/>
          </a:xfrm>
          <a:prstGeom prst="rect">
            <a:avLst/>
          </a:prstGeom>
          <a:noFill/>
        </p:spPr>
        <p:txBody>
          <a:bodyPr wrap="none" rtlCol="0">
            <a:spAutoFit/>
          </a:bodyPr>
          <a:lstStyle/>
          <a:p>
            <a:r>
              <a:rPr lang="en-US" sz="4000" dirty="0"/>
              <a:t>B</a:t>
            </a:r>
          </a:p>
        </p:txBody>
      </p:sp>
      <p:sp>
        <p:nvSpPr>
          <p:cNvPr id="13" name="TextBox 12"/>
          <p:cNvSpPr txBox="1"/>
          <p:nvPr/>
        </p:nvSpPr>
        <p:spPr>
          <a:xfrm>
            <a:off x="1245071" y="4151733"/>
            <a:ext cx="458178" cy="707886"/>
          </a:xfrm>
          <a:prstGeom prst="rect">
            <a:avLst/>
          </a:prstGeom>
          <a:noFill/>
        </p:spPr>
        <p:txBody>
          <a:bodyPr wrap="none" rtlCol="0">
            <a:spAutoFit/>
          </a:bodyPr>
          <a:lstStyle/>
          <a:p>
            <a:r>
              <a:rPr lang="en-US" sz="4000" dirty="0"/>
              <a:t>C</a:t>
            </a:r>
          </a:p>
        </p:txBody>
      </p:sp>
      <p:sp>
        <p:nvSpPr>
          <p:cNvPr id="10" name="Rectangle 9"/>
          <p:cNvSpPr/>
          <p:nvPr/>
        </p:nvSpPr>
        <p:spPr>
          <a:xfrm>
            <a:off x="1912380" y="3008440"/>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p:nvSpPr>
        <p:spPr>
          <a:xfrm>
            <a:off x="3196750" y="3615075"/>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ectangle 16"/>
          <p:cNvSpPr/>
          <p:nvPr/>
        </p:nvSpPr>
        <p:spPr>
          <a:xfrm>
            <a:off x="4481120" y="4224446"/>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Rectangle 20"/>
          <p:cNvSpPr/>
          <p:nvPr/>
        </p:nvSpPr>
        <p:spPr>
          <a:xfrm>
            <a:off x="5765490" y="3632122"/>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21"/>
          <p:cNvSpPr/>
          <p:nvPr/>
        </p:nvSpPr>
        <p:spPr>
          <a:xfrm>
            <a:off x="5765490" y="4224446"/>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p:cNvSpPr/>
          <p:nvPr/>
        </p:nvSpPr>
        <p:spPr>
          <a:xfrm>
            <a:off x="5765490" y="3008440"/>
            <a:ext cx="128437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Rectangle 17"/>
          <p:cNvSpPr/>
          <p:nvPr/>
        </p:nvSpPr>
        <p:spPr>
          <a:xfrm>
            <a:off x="1912380" y="4224446"/>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196750" y="4224446"/>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040721" y="3008440"/>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325091" y="3615075"/>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1912380" y="3008440"/>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Rectangle 25"/>
          <p:cNvSpPr/>
          <p:nvPr/>
        </p:nvSpPr>
        <p:spPr>
          <a:xfrm>
            <a:off x="3196750" y="3632122"/>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Rectangle 28"/>
          <p:cNvSpPr/>
          <p:nvPr/>
        </p:nvSpPr>
        <p:spPr>
          <a:xfrm>
            <a:off x="2040721" y="4224446"/>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Rectangle 29"/>
          <p:cNvSpPr/>
          <p:nvPr/>
        </p:nvSpPr>
        <p:spPr>
          <a:xfrm>
            <a:off x="3335153" y="4224446"/>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TextBox 30"/>
          <p:cNvSpPr txBox="1"/>
          <p:nvPr/>
        </p:nvSpPr>
        <p:spPr>
          <a:xfrm flipH="1">
            <a:off x="2560401" y="5270385"/>
            <a:ext cx="5242363" cy="707886"/>
          </a:xfrm>
          <a:prstGeom prst="rect">
            <a:avLst/>
          </a:prstGeom>
          <a:noFill/>
        </p:spPr>
        <p:txBody>
          <a:bodyPr wrap="square" rtlCol="0">
            <a:spAutoFit/>
          </a:bodyPr>
          <a:lstStyle/>
          <a:p>
            <a:r>
              <a:rPr lang="en-US" sz="4000" dirty="0" smtClean="0"/>
              <a:t>Packet + ACK</a:t>
            </a:r>
            <a:endParaRPr lang="en-US" sz="4000" dirty="0"/>
          </a:p>
        </p:txBody>
      </p:sp>
      <p:cxnSp>
        <p:nvCxnSpPr>
          <p:cNvPr id="32" name="Straight Arrow Connector 31"/>
          <p:cNvCxnSpPr/>
          <p:nvPr/>
        </p:nvCxnSpPr>
        <p:spPr>
          <a:xfrm flipH="1" flipV="1">
            <a:off x="2040721" y="4859619"/>
            <a:ext cx="498363" cy="8503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3" name="Straight Arrow Connector 32"/>
          <p:cNvCxnSpPr/>
          <p:nvPr/>
        </p:nvCxnSpPr>
        <p:spPr>
          <a:xfrm flipV="1">
            <a:off x="3035300" y="4821405"/>
            <a:ext cx="289792" cy="57609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flipV="1">
            <a:off x="1963180" y="3543730"/>
            <a:ext cx="0" cy="59660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5" name="Straight Arrow Connector 34"/>
          <p:cNvCxnSpPr/>
          <p:nvPr/>
        </p:nvCxnSpPr>
        <p:spPr>
          <a:xfrm flipH="1">
            <a:off x="2087542" y="3569130"/>
            <a:ext cx="5320" cy="59660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89555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a:solidFill>
                  <a:schemeClr val="bg1"/>
                </a:solidFill>
              </a:rPr>
              <a:t>X</a:t>
            </a:r>
            <a:r>
              <a:rPr lang="sv-SE" b="1" dirty="0" smtClean="0">
                <a:solidFill>
                  <a:schemeClr val="bg1"/>
                </a:solidFill>
              </a:rPr>
              <a:t>-MAC (LPL)</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23</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27288" y="2835844"/>
            <a:ext cx="481472" cy="707886"/>
          </a:xfrm>
          <a:prstGeom prst="rect">
            <a:avLst/>
          </a:prstGeom>
          <a:noFill/>
        </p:spPr>
        <p:txBody>
          <a:bodyPr wrap="none" rtlCol="0">
            <a:spAutoFit/>
          </a:bodyPr>
          <a:lstStyle/>
          <a:p>
            <a:r>
              <a:rPr lang="en-US" sz="4000" dirty="0"/>
              <a:t>A</a:t>
            </a:r>
          </a:p>
        </p:txBody>
      </p:sp>
      <p:sp>
        <p:nvSpPr>
          <p:cNvPr id="12" name="TextBox 11"/>
          <p:cNvSpPr txBox="1"/>
          <p:nvPr/>
        </p:nvSpPr>
        <p:spPr>
          <a:xfrm>
            <a:off x="1245071" y="3443847"/>
            <a:ext cx="463689" cy="707886"/>
          </a:xfrm>
          <a:prstGeom prst="rect">
            <a:avLst/>
          </a:prstGeom>
          <a:noFill/>
        </p:spPr>
        <p:txBody>
          <a:bodyPr wrap="none" rtlCol="0">
            <a:spAutoFit/>
          </a:bodyPr>
          <a:lstStyle/>
          <a:p>
            <a:r>
              <a:rPr lang="en-US" sz="4000" dirty="0"/>
              <a:t>B</a:t>
            </a:r>
          </a:p>
        </p:txBody>
      </p:sp>
      <p:sp>
        <p:nvSpPr>
          <p:cNvPr id="13" name="TextBox 12"/>
          <p:cNvSpPr txBox="1"/>
          <p:nvPr/>
        </p:nvSpPr>
        <p:spPr>
          <a:xfrm>
            <a:off x="1245071" y="4151733"/>
            <a:ext cx="458178" cy="707886"/>
          </a:xfrm>
          <a:prstGeom prst="rect">
            <a:avLst/>
          </a:prstGeom>
          <a:noFill/>
        </p:spPr>
        <p:txBody>
          <a:bodyPr wrap="none" rtlCol="0">
            <a:spAutoFit/>
          </a:bodyPr>
          <a:lstStyle/>
          <a:p>
            <a:r>
              <a:rPr lang="en-US" sz="4000" dirty="0"/>
              <a:t>C</a:t>
            </a:r>
          </a:p>
        </p:txBody>
      </p:sp>
      <p:sp>
        <p:nvSpPr>
          <p:cNvPr id="10" name="Rectangle 9"/>
          <p:cNvSpPr/>
          <p:nvPr/>
        </p:nvSpPr>
        <p:spPr>
          <a:xfrm>
            <a:off x="2032000" y="3008440"/>
            <a:ext cx="13030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8" name="Rectangle 17"/>
          <p:cNvSpPr/>
          <p:nvPr/>
        </p:nvSpPr>
        <p:spPr>
          <a:xfrm>
            <a:off x="3506128" y="300844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0" name="Rectangle 19"/>
          <p:cNvSpPr/>
          <p:nvPr/>
        </p:nvSpPr>
        <p:spPr>
          <a:xfrm>
            <a:off x="5081026" y="300844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p:cNvSpPr/>
          <p:nvPr/>
        </p:nvSpPr>
        <p:spPr>
          <a:xfrm>
            <a:off x="6656458" y="300844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Rectangle 25"/>
          <p:cNvSpPr/>
          <p:nvPr/>
        </p:nvSpPr>
        <p:spPr>
          <a:xfrm>
            <a:off x="2515357" y="3653323"/>
            <a:ext cx="819680"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7" name="Rectangle 26"/>
          <p:cNvSpPr/>
          <p:nvPr/>
        </p:nvSpPr>
        <p:spPr>
          <a:xfrm>
            <a:off x="4109105" y="3653323"/>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8" name="Rectangle 27"/>
          <p:cNvSpPr/>
          <p:nvPr/>
        </p:nvSpPr>
        <p:spPr>
          <a:xfrm>
            <a:off x="5684003" y="3653323"/>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9" name="Rectangle 28"/>
          <p:cNvSpPr/>
          <p:nvPr/>
        </p:nvSpPr>
        <p:spPr>
          <a:xfrm>
            <a:off x="7259435" y="3653323"/>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Rectangle 30"/>
          <p:cNvSpPr/>
          <p:nvPr/>
        </p:nvSpPr>
        <p:spPr>
          <a:xfrm>
            <a:off x="3772596" y="434516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Rectangle 31"/>
          <p:cNvSpPr/>
          <p:nvPr/>
        </p:nvSpPr>
        <p:spPr>
          <a:xfrm>
            <a:off x="5347494" y="434516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3" name="Rectangle 32"/>
          <p:cNvSpPr/>
          <p:nvPr/>
        </p:nvSpPr>
        <p:spPr>
          <a:xfrm>
            <a:off x="6922926" y="4345160"/>
            <a:ext cx="228236"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Rectangle 23"/>
          <p:cNvSpPr/>
          <p:nvPr/>
        </p:nvSpPr>
        <p:spPr>
          <a:xfrm>
            <a:off x="3360437" y="4345160"/>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335037" y="3008440"/>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Rectangle 36"/>
          <p:cNvSpPr/>
          <p:nvPr/>
        </p:nvSpPr>
        <p:spPr>
          <a:xfrm>
            <a:off x="3359096" y="3653323"/>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8" name="Rectangle 37"/>
          <p:cNvSpPr/>
          <p:nvPr/>
        </p:nvSpPr>
        <p:spPr>
          <a:xfrm>
            <a:off x="3174892" y="4345160"/>
            <a:ext cx="128341" cy="4354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9" name="Rectangle 38"/>
          <p:cNvSpPr/>
          <p:nvPr/>
        </p:nvSpPr>
        <p:spPr>
          <a:xfrm>
            <a:off x="3011025" y="4345160"/>
            <a:ext cx="128341" cy="4354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0" name="Rectangle 39"/>
          <p:cNvSpPr/>
          <p:nvPr/>
        </p:nvSpPr>
        <p:spPr>
          <a:xfrm>
            <a:off x="2852221" y="4345160"/>
            <a:ext cx="128341" cy="4354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1" name="Rectangle 40"/>
          <p:cNvSpPr/>
          <p:nvPr/>
        </p:nvSpPr>
        <p:spPr>
          <a:xfrm>
            <a:off x="2688354" y="4345160"/>
            <a:ext cx="128341" cy="4354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2" name="Rectangle 41"/>
          <p:cNvSpPr/>
          <p:nvPr/>
        </p:nvSpPr>
        <p:spPr>
          <a:xfrm>
            <a:off x="2515357" y="4345160"/>
            <a:ext cx="128341" cy="4354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3" name="Rectangle 42"/>
          <p:cNvSpPr/>
          <p:nvPr/>
        </p:nvSpPr>
        <p:spPr>
          <a:xfrm>
            <a:off x="2351490" y="4345160"/>
            <a:ext cx="128341" cy="4354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4" name="Rectangle 43"/>
          <p:cNvSpPr/>
          <p:nvPr/>
        </p:nvSpPr>
        <p:spPr>
          <a:xfrm>
            <a:off x="2192686" y="4345160"/>
            <a:ext cx="128341" cy="4354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5" name="Rectangle 44"/>
          <p:cNvSpPr/>
          <p:nvPr/>
        </p:nvSpPr>
        <p:spPr>
          <a:xfrm>
            <a:off x="2028819" y="4345160"/>
            <a:ext cx="128341" cy="4354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55" name="Rectangle 54"/>
          <p:cNvSpPr/>
          <p:nvPr/>
        </p:nvSpPr>
        <p:spPr>
          <a:xfrm>
            <a:off x="3174892" y="3653323"/>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6" name="Rectangle 55"/>
          <p:cNvSpPr/>
          <p:nvPr/>
        </p:nvSpPr>
        <p:spPr>
          <a:xfrm>
            <a:off x="3011025" y="3653323"/>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7" name="Rectangle 56"/>
          <p:cNvSpPr/>
          <p:nvPr/>
        </p:nvSpPr>
        <p:spPr>
          <a:xfrm>
            <a:off x="2852221" y="3653323"/>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8" name="Rectangle 57"/>
          <p:cNvSpPr/>
          <p:nvPr/>
        </p:nvSpPr>
        <p:spPr>
          <a:xfrm>
            <a:off x="2688354" y="3653323"/>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9" name="Rectangle 58"/>
          <p:cNvSpPr/>
          <p:nvPr/>
        </p:nvSpPr>
        <p:spPr>
          <a:xfrm>
            <a:off x="2515357" y="3653323"/>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3" name="Rectangle 62"/>
          <p:cNvSpPr/>
          <p:nvPr/>
        </p:nvSpPr>
        <p:spPr>
          <a:xfrm>
            <a:off x="3172852" y="3008440"/>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4" name="Rectangle 63"/>
          <p:cNvSpPr/>
          <p:nvPr/>
        </p:nvSpPr>
        <p:spPr>
          <a:xfrm>
            <a:off x="3008985" y="3008440"/>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5" name="Rectangle 64"/>
          <p:cNvSpPr/>
          <p:nvPr/>
        </p:nvSpPr>
        <p:spPr>
          <a:xfrm>
            <a:off x="2850181" y="3008440"/>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6" name="Rectangle 65"/>
          <p:cNvSpPr/>
          <p:nvPr/>
        </p:nvSpPr>
        <p:spPr>
          <a:xfrm>
            <a:off x="2686314" y="3008440"/>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7" name="Rectangle 66"/>
          <p:cNvSpPr/>
          <p:nvPr/>
        </p:nvSpPr>
        <p:spPr>
          <a:xfrm>
            <a:off x="2513317" y="3008440"/>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8" name="Rectangle 67"/>
          <p:cNvSpPr/>
          <p:nvPr/>
        </p:nvSpPr>
        <p:spPr>
          <a:xfrm>
            <a:off x="2349450" y="3008440"/>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69" name="Rectangle 68"/>
          <p:cNvSpPr/>
          <p:nvPr/>
        </p:nvSpPr>
        <p:spPr>
          <a:xfrm>
            <a:off x="2190646" y="3008440"/>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0" name="Rectangle 69"/>
          <p:cNvSpPr/>
          <p:nvPr/>
        </p:nvSpPr>
        <p:spPr>
          <a:xfrm>
            <a:off x="2026779" y="3008440"/>
            <a:ext cx="128341" cy="435407"/>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71" name="TextBox 70"/>
          <p:cNvSpPr txBox="1"/>
          <p:nvPr/>
        </p:nvSpPr>
        <p:spPr>
          <a:xfrm flipH="1">
            <a:off x="3011025" y="5355999"/>
            <a:ext cx="4476646" cy="707886"/>
          </a:xfrm>
          <a:prstGeom prst="rect">
            <a:avLst/>
          </a:prstGeom>
          <a:noFill/>
        </p:spPr>
        <p:txBody>
          <a:bodyPr wrap="square" rtlCol="0">
            <a:spAutoFit/>
          </a:bodyPr>
          <a:lstStyle/>
          <a:p>
            <a:r>
              <a:rPr lang="en-US" sz="4000" dirty="0" smtClean="0"/>
              <a:t>Preamble + packet</a:t>
            </a:r>
            <a:endParaRPr lang="en-US" sz="4000" dirty="0"/>
          </a:p>
        </p:txBody>
      </p:sp>
      <p:cxnSp>
        <p:nvCxnSpPr>
          <p:cNvPr id="72" name="Straight Arrow Connector 71"/>
          <p:cNvCxnSpPr/>
          <p:nvPr/>
        </p:nvCxnSpPr>
        <p:spPr>
          <a:xfrm flipH="1" flipV="1">
            <a:off x="2491345" y="4945233"/>
            <a:ext cx="498363" cy="8503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310076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err="1" smtClean="0">
                <a:solidFill>
                  <a:schemeClr val="bg1"/>
                </a:solidFill>
              </a:rPr>
              <a:t>ContikiMAC</a:t>
            </a:r>
            <a:r>
              <a:rPr lang="sv-SE" b="1" dirty="0" smtClean="0">
                <a:solidFill>
                  <a:schemeClr val="bg1"/>
                </a:solidFill>
              </a:rPr>
              <a:t> (LPL)</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24</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27288" y="2835844"/>
            <a:ext cx="481472" cy="707886"/>
          </a:xfrm>
          <a:prstGeom prst="rect">
            <a:avLst/>
          </a:prstGeom>
          <a:noFill/>
        </p:spPr>
        <p:txBody>
          <a:bodyPr wrap="none" rtlCol="0">
            <a:spAutoFit/>
          </a:bodyPr>
          <a:lstStyle/>
          <a:p>
            <a:r>
              <a:rPr lang="en-US" sz="4000" dirty="0"/>
              <a:t>A</a:t>
            </a:r>
          </a:p>
        </p:txBody>
      </p:sp>
      <p:sp>
        <p:nvSpPr>
          <p:cNvPr id="12" name="TextBox 11"/>
          <p:cNvSpPr txBox="1"/>
          <p:nvPr/>
        </p:nvSpPr>
        <p:spPr>
          <a:xfrm>
            <a:off x="1245071" y="3443847"/>
            <a:ext cx="463689" cy="707886"/>
          </a:xfrm>
          <a:prstGeom prst="rect">
            <a:avLst/>
          </a:prstGeom>
          <a:noFill/>
        </p:spPr>
        <p:txBody>
          <a:bodyPr wrap="none" rtlCol="0">
            <a:spAutoFit/>
          </a:bodyPr>
          <a:lstStyle/>
          <a:p>
            <a:r>
              <a:rPr lang="en-US" sz="4000" dirty="0"/>
              <a:t>B</a:t>
            </a:r>
          </a:p>
        </p:txBody>
      </p:sp>
      <p:sp>
        <p:nvSpPr>
          <p:cNvPr id="13" name="TextBox 12"/>
          <p:cNvSpPr txBox="1"/>
          <p:nvPr/>
        </p:nvSpPr>
        <p:spPr>
          <a:xfrm>
            <a:off x="1245071" y="4151733"/>
            <a:ext cx="458178" cy="707886"/>
          </a:xfrm>
          <a:prstGeom prst="rect">
            <a:avLst/>
          </a:prstGeom>
          <a:noFill/>
        </p:spPr>
        <p:txBody>
          <a:bodyPr wrap="none" rtlCol="0">
            <a:spAutoFit/>
          </a:bodyPr>
          <a:lstStyle/>
          <a:p>
            <a:r>
              <a:rPr lang="en-US" sz="4000" dirty="0"/>
              <a:t>C</a:t>
            </a:r>
          </a:p>
        </p:txBody>
      </p:sp>
      <p:sp>
        <p:nvSpPr>
          <p:cNvPr id="10" name="Rectangle 9"/>
          <p:cNvSpPr/>
          <p:nvPr/>
        </p:nvSpPr>
        <p:spPr>
          <a:xfrm>
            <a:off x="2012950" y="3008440"/>
            <a:ext cx="245525"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6" name="Rectangle 35"/>
          <p:cNvSpPr/>
          <p:nvPr/>
        </p:nvSpPr>
        <p:spPr>
          <a:xfrm>
            <a:off x="3360180" y="3008440"/>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7" name="Rectangle 36"/>
          <p:cNvSpPr/>
          <p:nvPr/>
        </p:nvSpPr>
        <p:spPr>
          <a:xfrm>
            <a:off x="3469099" y="3008131"/>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Rectangle 39"/>
          <p:cNvSpPr/>
          <p:nvPr/>
        </p:nvSpPr>
        <p:spPr>
          <a:xfrm>
            <a:off x="4809979" y="3008131"/>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3" name="Rectangle 42"/>
          <p:cNvSpPr/>
          <p:nvPr/>
        </p:nvSpPr>
        <p:spPr>
          <a:xfrm>
            <a:off x="4905206" y="3008440"/>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ectangle 43"/>
          <p:cNvSpPr/>
          <p:nvPr/>
        </p:nvSpPr>
        <p:spPr>
          <a:xfrm>
            <a:off x="6244087" y="3008749"/>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5" name="Rectangle 44"/>
          <p:cNvSpPr/>
          <p:nvPr/>
        </p:nvSpPr>
        <p:spPr>
          <a:xfrm>
            <a:off x="6353006" y="3008440"/>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Rectangle 47"/>
          <p:cNvSpPr/>
          <p:nvPr/>
        </p:nvSpPr>
        <p:spPr>
          <a:xfrm>
            <a:off x="4096780" y="3647665"/>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9" name="Rectangle 48"/>
          <p:cNvSpPr/>
          <p:nvPr/>
        </p:nvSpPr>
        <p:spPr>
          <a:xfrm>
            <a:off x="4205699" y="3647356"/>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0" name="Rectangle 49"/>
          <p:cNvSpPr/>
          <p:nvPr/>
        </p:nvSpPr>
        <p:spPr>
          <a:xfrm>
            <a:off x="5546579" y="3647356"/>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Rectangle 50"/>
          <p:cNvSpPr/>
          <p:nvPr/>
        </p:nvSpPr>
        <p:spPr>
          <a:xfrm>
            <a:off x="5641806" y="3647665"/>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2" name="Rectangle 51"/>
          <p:cNvSpPr/>
          <p:nvPr/>
        </p:nvSpPr>
        <p:spPr>
          <a:xfrm>
            <a:off x="6980687" y="3647974"/>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3" name="Rectangle 52"/>
          <p:cNvSpPr/>
          <p:nvPr/>
        </p:nvSpPr>
        <p:spPr>
          <a:xfrm>
            <a:off x="7089606" y="3647665"/>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6" name="Rectangle 55"/>
          <p:cNvSpPr/>
          <p:nvPr/>
        </p:nvSpPr>
        <p:spPr>
          <a:xfrm>
            <a:off x="3745965" y="4303840"/>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7" name="Rectangle 56"/>
          <p:cNvSpPr/>
          <p:nvPr/>
        </p:nvSpPr>
        <p:spPr>
          <a:xfrm>
            <a:off x="3854884" y="4303531"/>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8" name="Rectangle 57"/>
          <p:cNvSpPr/>
          <p:nvPr/>
        </p:nvSpPr>
        <p:spPr>
          <a:xfrm>
            <a:off x="5195764" y="4303531"/>
            <a:ext cx="45719"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9" name="Rectangle 58"/>
          <p:cNvSpPr/>
          <p:nvPr/>
        </p:nvSpPr>
        <p:spPr>
          <a:xfrm>
            <a:off x="5290991" y="4303840"/>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 name="Rectangle 59"/>
          <p:cNvSpPr/>
          <p:nvPr/>
        </p:nvSpPr>
        <p:spPr>
          <a:xfrm>
            <a:off x="6629872" y="4304149"/>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1" name="Rectangle 60"/>
          <p:cNvSpPr/>
          <p:nvPr/>
        </p:nvSpPr>
        <p:spPr>
          <a:xfrm>
            <a:off x="6738791" y="4303840"/>
            <a:ext cx="66938"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Rectangle 37"/>
          <p:cNvSpPr/>
          <p:nvPr/>
        </p:nvSpPr>
        <p:spPr>
          <a:xfrm>
            <a:off x="1938677" y="4299916"/>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2130135" y="4299916"/>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304681" y="4299668"/>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2496139" y="4299668"/>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2664511" y="4300164"/>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2855969" y="4300164"/>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3030515" y="4299916"/>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3213506" y="4299916"/>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2130135" y="3008749"/>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Rectangle 70"/>
          <p:cNvSpPr/>
          <p:nvPr/>
        </p:nvSpPr>
        <p:spPr>
          <a:xfrm>
            <a:off x="2012950" y="3008749"/>
            <a:ext cx="54068" cy="43540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2" name="Rectangle 71"/>
          <p:cNvSpPr/>
          <p:nvPr/>
        </p:nvSpPr>
        <p:spPr>
          <a:xfrm>
            <a:off x="2739837" y="3647047"/>
            <a:ext cx="245525" cy="43540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3" name="Rectangle 72"/>
          <p:cNvSpPr/>
          <p:nvPr/>
        </p:nvSpPr>
        <p:spPr>
          <a:xfrm>
            <a:off x="2857022" y="3647356"/>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4" name="Rectangle 73"/>
          <p:cNvSpPr/>
          <p:nvPr/>
        </p:nvSpPr>
        <p:spPr>
          <a:xfrm>
            <a:off x="2739837" y="3647356"/>
            <a:ext cx="54068" cy="43540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5" name="TextBox 74"/>
          <p:cNvSpPr txBox="1"/>
          <p:nvPr/>
        </p:nvSpPr>
        <p:spPr>
          <a:xfrm flipH="1">
            <a:off x="3011025" y="5355999"/>
            <a:ext cx="4476646" cy="707886"/>
          </a:xfrm>
          <a:prstGeom prst="rect">
            <a:avLst/>
          </a:prstGeom>
          <a:noFill/>
        </p:spPr>
        <p:txBody>
          <a:bodyPr wrap="square" rtlCol="0">
            <a:spAutoFit/>
          </a:bodyPr>
          <a:lstStyle/>
          <a:p>
            <a:r>
              <a:rPr lang="en-US" sz="4000" dirty="0" smtClean="0"/>
              <a:t>Repeated </a:t>
            </a:r>
            <a:r>
              <a:rPr lang="en-US" sz="4000" dirty="0" err="1" smtClean="0"/>
              <a:t>tx</a:t>
            </a:r>
            <a:endParaRPr lang="en-US" sz="4000" dirty="0"/>
          </a:p>
        </p:txBody>
      </p:sp>
      <p:cxnSp>
        <p:nvCxnSpPr>
          <p:cNvPr id="76" name="Straight Arrow Connector 75"/>
          <p:cNvCxnSpPr/>
          <p:nvPr/>
        </p:nvCxnSpPr>
        <p:spPr>
          <a:xfrm flipH="1" flipV="1">
            <a:off x="2491345" y="4945233"/>
            <a:ext cx="498363" cy="85032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7" name="TextBox 76"/>
          <p:cNvSpPr txBox="1"/>
          <p:nvPr/>
        </p:nvSpPr>
        <p:spPr>
          <a:xfrm flipH="1">
            <a:off x="2989707" y="1986265"/>
            <a:ext cx="5497067" cy="707886"/>
          </a:xfrm>
          <a:prstGeom prst="rect">
            <a:avLst/>
          </a:prstGeom>
          <a:noFill/>
        </p:spPr>
        <p:txBody>
          <a:bodyPr wrap="square" rtlCol="0">
            <a:spAutoFit/>
          </a:bodyPr>
          <a:lstStyle/>
          <a:p>
            <a:r>
              <a:rPr lang="en-US" sz="4000" dirty="0" smtClean="0"/>
              <a:t>1</a:t>
            </a:r>
            <a:r>
              <a:rPr lang="en-US" sz="4000" baseline="30000" dirty="0" smtClean="0"/>
              <a:t>st</a:t>
            </a:r>
            <a:r>
              <a:rPr lang="en-US" sz="4000" dirty="0"/>
              <a:t> </a:t>
            </a:r>
            <a:r>
              <a:rPr lang="en-US" sz="4000" dirty="0" smtClean="0"/>
              <a:t>partly </a:t>
            </a:r>
            <a:r>
              <a:rPr lang="en-US" sz="4000" dirty="0" err="1" smtClean="0"/>
              <a:t>rx</a:t>
            </a:r>
            <a:r>
              <a:rPr lang="en-US" sz="4000" dirty="0" smtClean="0"/>
              <a:t>, wait for next</a:t>
            </a:r>
            <a:endParaRPr lang="en-US" sz="4000" dirty="0"/>
          </a:p>
        </p:txBody>
      </p:sp>
      <p:cxnSp>
        <p:nvCxnSpPr>
          <p:cNvPr id="78" name="Straight Arrow Connector 77"/>
          <p:cNvCxnSpPr/>
          <p:nvPr/>
        </p:nvCxnSpPr>
        <p:spPr>
          <a:xfrm flipH="1">
            <a:off x="2130135" y="2425823"/>
            <a:ext cx="838257" cy="410021"/>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45170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RI-MAC (LPP)</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25</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399467" y="5493534"/>
            <a:ext cx="624976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flipH="1">
            <a:off x="7725668" y="5139591"/>
            <a:ext cx="352666" cy="707886"/>
          </a:xfrm>
          <a:prstGeom prst="rect">
            <a:avLst/>
          </a:prstGeom>
          <a:noFill/>
        </p:spPr>
        <p:txBody>
          <a:bodyPr wrap="square" rtlCol="0">
            <a:spAutoFit/>
          </a:bodyPr>
          <a:lstStyle/>
          <a:p>
            <a:r>
              <a:rPr lang="en-US" sz="4000" dirty="0" smtClean="0"/>
              <a:t>t</a:t>
            </a:r>
            <a:endParaRPr lang="en-US" sz="4000" dirty="0"/>
          </a:p>
        </p:txBody>
      </p:sp>
      <p:sp>
        <p:nvSpPr>
          <p:cNvPr id="11" name="TextBox 10"/>
          <p:cNvSpPr txBox="1"/>
          <p:nvPr/>
        </p:nvSpPr>
        <p:spPr>
          <a:xfrm>
            <a:off x="1227288" y="2835844"/>
            <a:ext cx="481472" cy="707886"/>
          </a:xfrm>
          <a:prstGeom prst="rect">
            <a:avLst/>
          </a:prstGeom>
          <a:noFill/>
        </p:spPr>
        <p:txBody>
          <a:bodyPr wrap="none" rtlCol="0">
            <a:spAutoFit/>
          </a:bodyPr>
          <a:lstStyle/>
          <a:p>
            <a:r>
              <a:rPr lang="en-US" sz="4000" dirty="0"/>
              <a:t>A</a:t>
            </a:r>
          </a:p>
        </p:txBody>
      </p:sp>
      <p:sp>
        <p:nvSpPr>
          <p:cNvPr id="12" name="TextBox 11"/>
          <p:cNvSpPr txBox="1"/>
          <p:nvPr/>
        </p:nvSpPr>
        <p:spPr>
          <a:xfrm>
            <a:off x="1245071" y="3443847"/>
            <a:ext cx="463689" cy="707886"/>
          </a:xfrm>
          <a:prstGeom prst="rect">
            <a:avLst/>
          </a:prstGeom>
          <a:noFill/>
        </p:spPr>
        <p:txBody>
          <a:bodyPr wrap="none" rtlCol="0">
            <a:spAutoFit/>
          </a:bodyPr>
          <a:lstStyle/>
          <a:p>
            <a:r>
              <a:rPr lang="en-US" sz="4000" dirty="0"/>
              <a:t>B</a:t>
            </a:r>
          </a:p>
        </p:txBody>
      </p:sp>
      <p:sp>
        <p:nvSpPr>
          <p:cNvPr id="13" name="TextBox 12"/>
          <p:cNvSpPr txBox="1"/>
          <p:nvPr/>
        </p:nvSpPr>
        <p:spPr>
          <a:xfrm>
            <a:off x="1245071" y="4151733"/>
            <a:ext cx="458178" cy="707886"/>
          </a:xfrm>
          <a:prstGeom prst="rect">
            <a:avLst/>
          </a:prstGeom>
          <a:noFill/>
        </p:spPr>
        <p:txBody>
          <a:bodyPr wrap="none" rtlCol="0">
            <a:spAutoFit/>
          </a:bodyPr>
          <a:lstStyle/>
          <a:p>
            <a:r>
              <a:rPr lang="en-US" sz="4000" dirty="0"/>
              <a:t>C</a:t>
            </a:r>
          </a:p>
        </p:txBody>
      </p:sp>
      <p:sp>
        <p:nvSpPr>
          <p:cNvPr id="10" name="Rectangle 9"/>
          <p:cNvSpPr/>
          <p:nvPr/>
        </p:nvSpPr>
        <p:spPr>
          <a:xfrm>
            <a:off x="1912380" y="3008440"/>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064682" y="3008440"/>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591753" y="3008440"/>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744055" y="3008440"/>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5271660" y="3008440"/>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423962" y="3008440"/>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6951567" y="3008440"/>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7103869" y="3008440"/>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2749347" y="3623852"/>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2901649" y="3623852"/>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428720" y="3623852"/>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4581022" y="3623852"/>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108627" y="3623852"/>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6260929" y="3623852"/>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788534" y="3623852"/>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7940836" y="3623852"/>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2372650" y="4331738"/>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2524952" y="4331738"/>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731930" y="4331738"/>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884232" y="4331738"/>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411837" y="4331738"/>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7564139" y="4331738"/>
            <a:ext cx="128341"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3140699" y="4331738"/>
            <a:ext cx="1987764" cy="43540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591753" y="4331738"/>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2" name="Rectangle 61"/>
          <p:cNvSpPr/>
          <p:nvPr/>
        </p:nvSpPr>
        <p:spPr>
          <a:xfrm>
            <a:off x="4428720" y="4331738"/>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4" name="Rectangle 63"/>
          <p:cNvSpPr/>
          <p:nvPr/>
        </p:nvSpPr>
        <p:spPr>
          <a:xfrm>
            <a:off x="3720094" y="4331738"/>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4581022" y="4331738"/>
            <a:ext cx="128341" cy="435407"/>
          </a:xfrm>
          <a:prstGeom prst="rect">
            <a:avLst/>
          </a:prstGeom>
          <a:solidFill>
            <a:schemeClr val="accent3">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3758529" y="3008440"/>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Rectangle 66"/>
          <p:cNvSpPr/>
          <p:nvPr/>
        </p:nvSpPr>
        <p:spPr>
          <a:xfrm>
            <a:off x="4557061" y="3623852"/>
            <a:ext cx="128341" cy="4354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0382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2626254"/>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err="1" smtClean="0">
                <a:solidFill>
                  <a:schemeClr val="bg1"/>
                </a:solidFill>
              </a:rPr>
              <a:t>Motivating</a:t>
            </a:r>
            <a:r>
              <a:rPr lang="sv-SE" b="1" dirty="0" smtClean="0">
                <a:solidFill>
                  <a:schemeClr val="bg1"/>
                </a:solidFill>
              </a:rPr>
              <a:t> </a:t>
            </a:r>
            <a:r>
              <a:rPr lang="sv-SE" b="1" dirty="0" err="1" smtClean="0">
                <a:solidFill>
                  <a:schemeClr val="bg1"/>
                </a:solidFill>
              </a:rPr>
              <a:t>Example</a:t>
            </a:r>
            <a:endParaRPr lang="sv-SE" b="1" dirty="0" smtClean="0">
              <a:solidFill>
                <a:schemeClr val="bg1"/>
              </a:solidFill>
            </a:endParaRP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26</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0872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Lega</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27</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_MG_170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44278" y="1983068"/>
            <a:ext cx="6280522" cy="4187015"/>
          </a:xfrm>
          <a:prstGeom prst="rect">
            <a:avLst/>
          </a:prstGeom>
        </p:spPr>
      </p:pic>
    </p:spTree>
    <p:extLst>
      <p:ext uri="{BB962C8B-B14F-4D97-AF65-F5344CB8AC3E}">
        <p14:creationId xmlns:p14="http://schemas.microsoft.com/office/powerpoint/2010/main" val="4209265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Lega</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28</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C:\Dropbox\My Dropbox\Photos\Lega@Liljevalchs\_MG_1701.JPG"/>
          <p:cNvPicPr>
            <a:picLocks noChangeAspect="1" noChangeArrowheads="1"/>
          </p:cNvPicPr>
          <p:nvPr/>
        </p:nvPicPr>
        <p:blipFill>
          <a:blip r:embed="rId3" cstate="email">
            <a:lum bright="20000" contrast="10000"/>
            <a:extLst>
              <a:ext uri="{28A0092B-C50C-407E-A947-70E740481C1C}">
                <a14:useLocalDpi xmlns:a14="http://schemas.microsoft.com/office/drawing/2010/main"/>
              </a:ext>
            </a:extLst>
          </a:blip>
          <a:srcRect/>
          <a:stretch>
            <a:fillRect/>
          </a:stretch>
        </p:blipFill>
        <p:spPr bwMode="auto">
          <a:xfrm>
            <a:off x="1714480" y="2071678"/>
            <a:ext cx="6122151" cy="4081434"/>
          </a:xfrm>
          <a:prstGeom prst="rect">
            <a:avLst/>
          </a:prstGeom>
          <a:noFill/>
        </p:spPr>
      </p:pic>
    </p:spTree>
    <p:extLst>
      <p:ext uri="{BB962C8B-B14F-4D97-AF65-F5344CB8AC3E}">
        <p14:creationId xmlns:p14="http://schemas.microsoft.com/office/powerpoint/2010/main" val="662757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Lega @ Liljevalchs</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29</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C:\Dropbox\My Dropbox\Photos\LegaNES\20100327--110454 _MG_2024.jpg"/>
          <p:cNvPicPr>
            <a:picLocks noChangeAspect="1" noChangeArrowheads="1"/>
          </p:cNvPicPr>
          <p:nvPr/>
        </p:nvPicPr>
        <p:blipFill>
          <a:blip r:embed="rId3" cstate="email">
            <a:lum bright="10000" contrast="10000"/>
            <a:extLst>
              <a:ext uri="{28A0092B-C50C-407E-A947-70E740481C1C}">
                <a14:useLocalDpi xmlns:a14="http://schemas.microsoft.com/office/drawing/2010/main"/>
              </a:ext>
            </a:extLst>
          </a:blip>
          <a:srcRect/>
          <a:stretch>
            <a:fillRect/>
          </a:stretch>
        </p:blipFill>
        <p:spPr bwMode="auto">
          <a:xfrm>
            <a:off x="357158" y="2000240"/>
            <a:ext cx="5025169" cy="3428532"/>
          </a:xfrm>
          <a:prstGeom prst="rect">
            <a:avLst/>
          </a:prstGeom>
          <a:noFill/>
        </p:spPr>
      </p:pic>
      <p:pic>
        <p:nvPicPr>
          <p:cNvPr id="3" name="Picture 2" descr="C:\Dropbox\My Dropbox\Photos\Lega\20100201--151004 _MG_1529.jpg"/>
          <p:cNvPicPr>
            <a:picLocks noChangeAspect="1" noChangeArrowheads="1"/>
          </p:cNvPicPr>
          <p:nvPr/>
        </p:nvPicPr>
        <p:blipFill>
          <a:blip r:embed="rId4" cstate="email">
            <a:lum bright="10000" contrast="10000"/>
            <a:extLst>
              <a:ext uri="{28A0092B-C50C-407E-A947-70E740481C1C}">
                <a14:useLocalDpi xmlns:a14="http://schemas.microsoft.com/office/drawing/2010/main"/>
              </a:ext>
            </a:extLst>
          </a:blip>
          <a:srcRect/>
          <a:stretch>
            <a:fillRect/>
          </a:stretch>
        </p:blipFill>
        <p:spPr bwMode="auto">
          <a:xfrm>
            <a:off x="4143372" y="2928934"/>
            <a:ext cx="4629023" cy="3221029"/>
          </a:xfrm>
          <a:prstGeom prst="rect">
            <a:avLst/>
          </a:prstGeom>
          <a:noFill/>
        </p:spPr>
      </p:pic>
    </p:spTree>
    <p:extLst>
      <p:ext uri="{BB962C8B-B14F-4D97-AF65-F5344CB8AC3E}">
        <p14:creationId xmlns:p14="http://schemas.microsoft.com/office/powerpoint/2010/main" val="23111169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033623"/>
            <a:ext cx="7770813" cy="2506843"/>
          </a:xfrm>
        </p:spPr>
        <p:txBody>
          <a:bodyPr/>
          <a:lstStyle/>
          <a:p>
            <a:r>
              <a:rPr lang="en-US" sz="11500" dirty="0" smtClean="0"/>
              <a:t>Stockholm</a:t>
            </a:r>
            <a:endParaRPr lang="en-US" dirty="0"/>
          </a:p>
        </p:txBody>
      </p:sp>
      <p:pic>
        <p:nvPicPr>
          <p:cNvPr id="4" name="Picture 3"/>
          <p:cNvPicPr>
            <a:picLocks noChangeAspect="1"/>
          </p:cNvPicPr>
          <p:nvPr/>
        </p:nvPicPr>
        <p:blipFill>
          <a:blip r:embed="rId2"/>
          <a:stretch>
            <a:fillRect/>
          </a:stretch>
        </p:blipFill>
        <p:spPr>
          <a:xfrm>
            <a:off x="1515209" y="276157"/>
            <a:ext cx="6048303" cy="4241931"/>
          </a:xfrm>
          <a:prstGeom prst="rect">
            <a:avLst/>
          </a:prstGeom>
        </p:spPr>
      </p:pic>
    </p:spTree>
    <p:extLst>
      <p:ext uri="{BB962C8B-B14F-4D97-AF65-F5344CB8AC3E}">
        <p14:creationId xmlns:p14="http://schemas.microsoft.com/office/powerpoint/2010/main" val="14997007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Lega </a:t>
            </a:r>
            <a:r>
              <a:rPr lang="sv-SE" b="1" dirty="0" err="1" smtClean="0">
                <a:solidFill>
                  <a:schemeClr val="bg1"/>
                </a:solidFill>
              </a:rPr>
              <a:t>Infrastructure</a:t>
            </a:r>
            <a:endParaRPr lang="sv-SE" b="1" dirty="0" smtClean="0">
              <a:solidFill>
                <a:schemeClr val="bg1"/>
              </a:solidFill>
            </a:endParaRP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30</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20100201--090942 _MG_1488.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33234" y="2010032"/>
            <a:ext cx="6276233" cy="4150748"/>
          </a:xfrm>
          <a:prstGeom prst="rect">
            <a:avLst/>
          </a:prstGeom>
        </p:spPr>
      </p:pic>
    </p:spTree>
    <p:extLst>
      <p:ext uri="{BB962C8B-B14F-4D97-AF65-F5344CB8AC3E}">
        <p14:creationId xmlns:p14="http://schemas.microsoft.com/office/powerpoint/2010/main" val="212029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Lega </a:t>
            </a:r>
            <a:r>
              <a:rPr lang="sv-SE" b="1" dirty="0" err="1" smtClean="0">
                <a:solidFill>
                  <a:schemeClr val="bg1"/>
                </a:solidFill>
              </a:rPr>
              <a:t>Infrastructure</a:t>
            </a:r>
            <a:endParaRPr lang="sv-SE" b="1" dirty="0" smtClean="0">
              <a:solidFill>
                <a:schemeClr val="bg1"/>
              </a:solidFill>
            </a:endParaRP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31</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C:\Dropbox\My Dropbox\SICSlaptop\Egna dokument\Exjobbsrapporten\latex\figs\not used\for thesis presentation\Liljevalchs_map.png"/>
          <p:cNvPicPr>
            <a:picLocks noChangeAspect="1" noChangeArrowheads="1"/>
          </p:cNvPicPr>
          <p:nvPr/>
        </p:nvPicPr>
        <p:blipFill>
          <a:blip r:embed="rId3" cstate="email">
            <a:clrChange>
              <a:clrFrom>
                <a:srgbClr val="FFFFFF"/>
              </a:clrFrom>
              <a:clrTo>
                <a:srgbClr val="FFFFFF">
                  <a:alpha val="0"/>
                </a:srgbClr>
              </a:clrTo>
            </a:clrChange>
            <a:lum bright="-10000" contrast="30000"/>
            <a:extLst>
              <a:ext uri="{28A0092B-C50C-407E-A947-70E740481C1C}">
                <a14:useLocalDpi xmlns:a14="http://schemas.microsoft.com/office/drawing/2010/main"/>
              </a:ext>
            </a:extLst>
          </a:blip>
          <a:srcRect/>
          <a:stretch>
            <a:fillRect/>
          </a:stretch>
        </p:blipFill>
        <p:spPr bwMode="auto">
          <a:xfrm>
            <a:off x="605776" y="2071678"/>
            <a:ext cx="8038190" cy="4152921"/>
          </a:xfrm>
          <a:prstGeom prst="rect">
            <a:avLst/>
          </a:prstGeom>
          <a:noFill/>
        </p:spPr>
      </p:pic>
    </p:spTree>
    <p:extLst>
      <p:ext uri="{BB962C8B-B14F-4D97-AF65-F5344CB8AC3E}">
        <p14:creationId xmlns:p14="http://schemas.microsoft.com/office/powerpoint/2010/main" val="339873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err="1" smtClean="0">
                <a:solidFill>
                  <a:schemeClr val="bg1"/>
                </a:solidFill>
              </a:rPr>
              <a:t>Infrastructure</a:t>
            </a:r>
            <a:r>
              <a:rPr lang="sv-SE" b="1" dirty="0" smtClean="0">
                <a:solidFill>
                  <a:schemeClr val="bg1"/>
                </a:solidFill>
              </a:rPr>
              <a:t> </a:t>
            </a:r>
            <a:r>
              <a:rPr lang="sv-SE" b="1" dirty="0" err="1" smtClean="0">
                <a:solidFill>
                  <a:schemeClr val="bg1"/>
                </a:solidFill>
              </a:rPr>
              <a:t>Deployment</a:t>
            </a:r>
            <a:endParaRPr lang="sv-SE" b="1" dirty="0" smtClean="0">
              <a:solidFill>
                <a:schemeClr val="bg1"/>
              </a:solidFill>
            </a:endParaRP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32</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Dropbox\My Dropbox\Photos\Lega\20100201--151714 _MG_1543.jpg"/>
          <p:cNvPicPr>
            <a:picLocks noChangeAspect="1" noChangeArrowheads="1"/>
          </p:cNvPicPr>
          <p:nvPr/>
        </p:nvPicPr>
        <p:blipFill>
          <a:blip r:embed="rId3" cstate="email">
            <a:lum bright="20000" contrast="10000"/>
            <a:extLst>
              <a:ext uri="{28A0092B-C50C-407E-A947-70E740481C1C}">
                <a14:useLocalDpi xmlns:a14="http://schemas.microsoft.com/office/drawing/2010/main"/>
              </a:ext>
            </a:extLst>
          </a:blip>
          <a:srcRect/>
          <a:stretch>
            <a:fillRect/>
          </a:stretch>
        </p:blipFill>
        <p:spPr bwMode="auto">
          <a:xfrm>
            <a:off x="3428992" y="2000240"/>
            <a:ext cx="2684832" cy="4217987"/>
          </a:xfrm>
          <a:prstGeom prst="rect">
            <a:avLst/>
          </a:prstGeom>
          <a:noFill/>
        </p:spPr>
      </p:pic>
    </p:spTree>
    <p:extLst>
      <p:ext uri="{BB962C8B-B14F-4D97-AF65-F5344CB8AC3E}">
        <p14:creationId xmlns:p14="http://schemas.microsoft.com/office/powerpoint/2010/main" val="261480487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Problems</a:t>
            </a:r>
          </a:p>
        </p:txBody>
      </p:sp>
      <p:sp>
        <p:nvSpPr>
          <p:cNvPr id="3" name="Underrubrik 2"/>
          <p:cNvSpPr>
            <a:spLocks noGrp="1"/>
          </p:cNvSpPr>
          <p:nvPr>
            <p:ph type="subTitle" idx="1"/>
          </p:nvPr>
        </p:nvSpPr>
        <p:spPr>
          <a:xfrm>
            <a:off x="0" y="2214555"/>
            <a:ext cx="9144000" cy="1285884"/>
          </a:xfrm>
        </p:spPr>
        <p:txBody>
          <a:bodyPr rtlCol="0">
            <a:normAutofit/>
          </a:bodyPr>
          <a:lstStyle/>
          <a:p>
            <a:pPr>
              <a:defRPr/>
            </a:pPr>
            <a:r>
              <a:rPr lang="sv-SE" sz="6000" dirty="0" err="1" smtClean="0">
                <a:solidFill>
                  <a:schemeClr val="tx1">
                    <a:lumMod val="85000"/>
                    <a:lumOff val="15000"/>
                  </a:schemeClr>
                </a:solidFill>
              </a:rPr>
              <a:t>Congestion</a:t>
            </a:r>
            <a:endParaRPr lang="sv-SE" sz="6000" dirty="0" smtClean="0">
              <a:solidFill>
                <a:schemeClr val="tx1">
                  <a:lumMod val="85000"/>
                  <a:lumOff val="15000"/>
                </a:schemeClr>
              </a:solidFill>
            </a:endParaRPr>
          </a:p>
          <a:p>
            <a:pPr>
              <a:defRPr/>
            </a:pPr>
            <a:endParaRPr lang="sv-SE" sz="6000" dirty="0" err="1" smtClean="0">
              <a:solidFill>
                <a:schemeClr val="tx1">
                  <a:lumMod val="85000"/>
                  <a:lumOff val="15000"/>
                </a:schemeClr>
              </a:solidFill>
            </a:endParaRP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33</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6" name="Underrubrik 2"/>
          <p:cNvSpPr txBox="1">
            <a:spLocks/>
          </p:cNvSpPr>
          <p:nvPr/>
        </p:nvSpPr>
        <p:spPr>
          <a:xfrm>
            <a:off x="0" y="3276600"/>
            <a:ext cx="9144000" cy="2009788"/>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6000" b="0" i="0" u="none" strike="noStrike" kern="1200" cap="none" spc="0" normalizeH="0" baseline="0" noProof="0" dirty="0" err="1" smtClean="0">
                <a:ln>
                  <a:noFill/>
                </a:ln>
                <a:solidFill>
                  <a:schemeClr val="tx1">
                    <a:lumMod val="85000"/>
                    <a:lumOff val="15000"/>
                  </a:schemeClr>
                </a:solidFill>
                <a:effectLst/>
                <a:uLnTx/>
                <a:uFillTx/>
                <a:latin typeface="+mn-lt"/>
                <a:ea typeface="+mn-ea"/>
                <a:cs typeface="+mn-cs"/>
              </a:rPr>
              <a:t>Overhearing</a:t>
            </a:r>
            <a:r>
              <a:rPr kumimoji="0" lang="sv-SE" sz="6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a:t>
            </a:r>
            <a:r>
              <a:rPr kumimoji="0" lang="sv-SE" sz="6000" b="0" i="0" u="none" strike="noStrike" kern="1200" cap="none" spc="0" normalizeH="0" baseline="0" noProof="0" dirty="0" err="1" smtClean="0">
                <a:ln>
                  <a:noFill/>
                </a:ln>
                <a:solidFill>
                  <a:schemeClr val="tx1">
                    <a:lumMod val="85000"/>
                    <a:lumOff val="15000"/>
                  </a:schemeClr>
                </a:solidFill>
                <a:effectLst/>
                <a:uLnTx/>
                <a:uFillTx/>
                <a:latin typeface="+mn-lt"/>
                <a:ea typeface="+mn-ea"/>
                <a:cs typeface="+mn-cs"/>
              </a:rPr>
              <a:t>Costs</a:t>
            </a:r>
            <a:endParaRPr kumimoji="0" lang="sv-SE" sz="6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p:txBody>
      </p:sp>
      <p:sp>
        <p:nvSpPr>
          <p:cNvPr id="7" name="Underrubrik 2"/>
          <p:cNvSpPr txBox="1">
            <a:spLocks/>
          </p:cNvSpPr>
          <p:nvPr/>
        </p:nvSpPr>
        <p:spPr>
          <a:xfrm>
            <a:off x="0" y="4429132"/>
            <a:ext cx="9144000" cy="1571636"/>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sv-SE" sz="6000" b="0" i="0" u="none" strike="noStrike" kern="1200" cap="none" spc="0" normalizeH="0" baseline="0" noProof="0" dirty="0" err="1" smtClean="0">
                <a:ln>
                  <a:noFill/>
                </a:ln>
                <a:solidFill>
                  <a:schemeClr val="tx1">
                    <a:lumMod val="85000"/>
                    <a:lumOff val="15000"/>
                  </a:schemeClr>
                </a:solidFill>
                <a:effectLst/>
                <a:uLnTx/>
                <a:uFillTx/>
                <a:latin typeface="+mn-lt"/>
                <a:ea typeface="+mn-ea"/>
                <a:cs typeface="+mn-cs"/>
              </a:rPr>
              <a:t>Biased</a:t>
            </a:r>
            <a:r>
              <a:rPr kumimoji="0" lang="sv-SE" sz="6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rPr>
              <a:t> </a:t>
            </a:r>
            <a:r>
              <a:rPr lang="sv-SE" sz="6000" dirty="0" err="1" smtClean="0">
                <a:solidFill>
                  <a:schemeClr val="tx1">
                    <a:lumMod val="85000"/>
                    <a:lumOff val="15000"/>
                  </a:schemeClr>
                </a:solidFill>
              </a:rPr>
              <a:t>E</a:t>
            </a:r>
            <a:r>
              <a:rPr kumimoji="0" lang="sv-SE" sz="6000" b="0" i="0" u="none" strike="noStrike" kern="1200" cap="none" spc="0" normalizeH="0" baseline="0" noProof="0" dirty="0" err="1" smtClean="0">
                <a:ln>
                  <a:noFill/>
                </a:ln>
                <a:solidFill>
                  <a:schemeClr val="tx1">
                    <a:lumMod val="85000"/>
                    <a:lumOff val="15000"/>
                  </a:schemeClr>
                </a:solidFill>
                <a:effectLst/>
                <a:uLnTx/>
                <a:uFillTx/>
                <a:latin typeface="+mn-lt"/>
                <a:ea typeface="+mn-ea"/>
                <a:cs typeface="+mn-cs"/>
              </a:rPr>
              <a:t>ffort</a:t>
            </a:r>
            <a:endParaRPr kumimoji="0" lang="sv-SE" sz="6000" b="0" i="0" u="none" strike="noStrike" kern="1200" cap="none" spc="0" normalizeH="0" baseline="0" noProof="0" dirty="0" smtClean="0">
              <a:ln>
                <a:noFill/>
              </a:ln>
              <a:solidFill>
                <a:schemeClr val="tx1">
                  <a:lumMod val="85000"/>
                  <a:lumOff val="15000"/>
                </a:schemeClr>
              </a:solidFill>
              <a:effectLst/>
              <a:uLnTx/>
              <a:uFillTx/>
              <a:latin typeface="+mn-lt"/>
              <a:ea typeface="+mn-ea"/>
              <a:cs typeface="+mn-cs"/>
            </a:endParaRPr>
          </a:p>
        </p:txBody>
      </p:sp>
    </p:spTree>
    <p:extLst>
      <p:ext uri="{BB962C8B-B14F-4D97-AF65-F5344CB8AC3E}">
        <p14:creationId xmlns:p14="http://schemas.microsoft.com/office/powerpoint/2010/main" val="2281999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Problem 1 - </a:t>
            </a:r>
            <a:r>
              <a:rPr lang="sv-SE" b="1" dirty="0" err="1" smtClean="0">
                <a:solidFill>
                  <a:schemeClr val="bg1"/>
                </a:solidFill>
              </a:rPr>
              <a:t>Congestion</a:t>
            </a:r>
            <a:endParaRPr lang="sv-SE" b="1" dirty="0" smtClean="0">
              <a:solidFill>
                <a:schemeClr val="bg1"/>
              </a:solidFill>
            </a:endParaRPr>
          </a:p>
        </p:txBody>
      </p:sp>
      <p:sp>
        <p:nvSpPr>
          <p:cNvPr id="3" name="Underrubrik 2"/>
          <p:cNvSpPr>
            <a:spLocks noGrp="1"/>
          </p:cNvSpPr>
          <p:nvPr>
            <p:ph type="subTitle" idx="1"/>
          </p:nvPr>
        </p:nvSpPr>
        <p:spPr>
          <a:xfrm>
            <a:off x="1071588" y="1980588"/>
            <a:ext cx="7143750" cy="3929063"/>
          </a:xfrm>
        </p:spPr>
        <p:txBody>
          <a:bodyPr rtlCol="0">
            <a:normAutofit/>
          </a:bodyPr>
          <a:lstStyle/>
          <a:p>
            <a:pPr>
              <a:defRPr/>
            </a:pPr>
            <a:r>
              <a:rPr lang="sv-SE" sz="6000" dirty="0" err="1" smtClean="0">
                <a:solidFill>
                  <a:schemeClr val="tx1">
                    <a:lumMod val="85000"/>
                    <a:lumOff val="15000"/>
                  </a:schemeClr>
                </a:solidFill>
              </a:rPr>
              <a:t>Too</a:t>
            </a:r>
            <a:r>
              <a:rPr lang="sv-SE" sz="6000" dirty="0" smtClean="0">
                <a:solidFill>
                  <a:schemeClr val="tx1">
                    <a:lumMod val="85000"/>
                    <a:lumOff val="15000"/>
                  </a:schemeClr>
                </a:solidFill>
              </a:rPr>
              <a:t> </a:t>
            </a:r>
            <a:r>
              <a:rPr lang="sv-SE" sz="6000" dirty="0" err="1" smtClean="0">
                <a:solidFill>
                  <a:schemeClr val="tx1">
                    <a:lumMod val="85000"/>
                    <a:lumOff val="15000"/>
                  </a:schemeClr>
                </a:solidFill>
              </a:rPr>
              <a:t>much</a:t>
            </a:r>
            <a:r>
              <a:rPr lang="sv-SE" sz="6000" dirty="0" smtClean="0">
                <a:solidFill>
                  <a:schemeClr val="tx1">
                    <a:lumMod val="85000"/>
                    <a:lumOff val="15000"/>
                  </a:schemeClr>
                </a:solidFill>
              </a:rPr>
              <a:t> </a:t>
            </a:r>
            <a:r>
              <a:rPr lang="sv-SE" sz="6000" dirty="0" err="1" smtClean="0">
                <a:solidFill>
                  <a:schemeClr val="tx1">
                    <a:lumMod val="85000"/>
                    <a:lumOff val="15000"/>
                  </a:schemeClr>
                </a:solidFill>
              </a:rPr>
              <a:t>traffic</a:t>
            </a:r>
            <a:r>
              <a:rPr lang="sv-SE" sz="6000" dirty="0" smtClean="0">
                <a:solidFill>
                  <a:schemeClr val="tx1">
                    <a:lumMod val="85000"/>
                    <a:lumOff val="15000"/>
                  </a:schemeClr>
                </a:solidFill>
              </a:rPr>
              <a:t> = </a:t>
            </a:r>
            <a:r>
              <a:rPr lang="sv-SE" sz="6000" dirty="0" err="1" smtClean="0">
                <a:solidFill>
                  <a:schemeClr val="tx1">
                    <a:lumMod val="85000"/>
                    <a:lumOff val="15000"/>
                  </a:schemeClr>
                </a:solidFill>
              </a:rPr>
              <a:t>collisions</a:t>
            </a:r>
            <a:endParaRPr lang="sv-SE" sz="6000" dirty="0" smtClean="0">
              <a:solidFill>
                <a:schemeClr val="tx1">
                  <a:lumMod val="85000"/>
                  <a:lumOff val="15000"/>
                </a:schemeClr>
              </a:solidFill>
            </a:endParaRPr>
          </a:p>
          <a:p>
            <a:pPr algn="l">
              <a:defRPr/>
            </a:pPr>
            <a:endParaRPr lang="sv-SE" sz="6000" dirty="0" smtClean="0">
              <a:solidFill>
                <a:schemeClr val="tx1">
                  <a:lumMod val="85000"/>
                  <a:lumOff val="15000"/>
                </a:schemeClr>
              </a:solidFill>
            </a:endParaRP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34</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6" name="Rundad rektangulär 5"/>
          <p:cNvSpPr/>
          <p:nvPr/>
        </p:nvSpPr>
        <p:spPr>
          <a:xfrm>
            <a:off x="4214810" y="4929198"/>
            <a:ext cx="285752"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undad rektangulär 8"/>
          <p:cNvSpPr/>
          <p:nvPr/>
        </p:nvSpPr>
        <p:spPr>
          <a:xfrm>
            <a:off x="3000364" y="4071942"/>
            <a:ext cx="285752"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undad rektangulär 11"/>
          <p:cNvSpPr/>
          <p:nvPr/>
        </p:nvSpPr>
        <p:spPr>
          <a:xfrm>
            <a:off x="1571604" y="4714884"/>
            <a:ext cx="285752"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undad rektangulär 13"/>
          <p:cNvSpPr/>
          <p:nvPr/>
        </p:nvSpPr>
        <p:spPr>
          <a:xfrm>
            <a:off x="3286116" y="5214950"/>
            <a:ext cx="285752"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undad rektangulär 14"/>
          <p:cNvSpPr/>
          <p:nvPr/>
        </p:nvSpPr>
        <p:spPr>
          <a:xfrm>
            <a:off x="4572000" y="5214950"/>
            <a:ext cx="285752"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undad rektangulär 15"/>
          <p:cNvSpPr/>
          <p:nvPr/>
        </p:nvSpPr>
        <p:spPr>
          <a:xfrm>
            <a:off x="6357950" y="4500570"/>
            <a:ext cx="285752"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undad rektangulär 16"/>
          <p:cNvSpPr/>
          <p:nvPr/>
        </p:nvSpPr>
        <p:spPr>
          <a:xfrm>
            <a:off x="5214942" y="5000636"/>
            <a:ext cx="285752"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undad rektangulär 17"/>
          <p:cNvSpPr/>
          <p:nvPr/>
        </p:nvSpPr>
        <p:spPr>
          <a:xfrm>
            <a:off x="5643570" y="4214818"/>
            <a:ext cx="285752"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undad rektangulär 19"/>
          <p:cNvSpPr/>
          <p:nvPr/>
        </p:nvSpPr>
        <p:spPr>
          <a:xfrm>
            <a:off x="7215206" y="4786322"/>
            <a:ext cx="285752"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7" name="Grupp 23"/>
          <p:cNvGrpSpPr/>
          <p:nvPr/>
        </p:nvGrpSpPr>
        <p:grpSpPr>
          <a:xfrm>
            <a:off x="6858016" y="4286256"/>
            <a:ext cx="1357322" cy="785818"/>
            <a:chOff x="6500826" y="2305671"/>
            <a:chExt cx="1357322" cy="785818"/>
          </a:xfrm>
        </p:grpSpPr>
        <p:sp>
          <p:nvSpPr>
            <p:cNvPr id="25" name="Rundad rektangulär 24"/>
            <p:cNvSpPr/>
            <p:nvPr/>
          </p:nvSpPr>
          <p:spPr>
            <a:xfrm>
              <a:off x="6500826" y="2357430"/>
              <a:ext cx="571504"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Underrubrik 2"/>
            <p:cNvSpPr txBox="1">
              <a:spLocks/>
            </p:cNvSpPr>
            <p:nvPr/>
          </p:nvSpPr>
          <p:spPr>
            <a:xfrm>
              <a:off x="6607983" y="2305671"/>
              <a:ext cx="1250165" cy="78581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sz="3600" dirty="0" smtClean="0"/>
                <a:t>!</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grpSp>
      <p:grpSp>
        <p:nvGrpSpPr>
          <p:cNvPr id="8" name="Grupp 26"/>
          <p:cNvGrpSpPr/>
          <p:nvPr/>
        </p:nvGrpSpPr>
        <p:grpSpPr>
          <a:xfrm>
            <a:off x="3571868" y="4714884"/>
            <a:ext cx="1357322" cy="785818"/>
            <a:chOff x="6500826" y="2305671"/>
            <a:chExt cx="1357322" cy="785818"/>
          </a:xfrm>
        </p:grpSpPr>
        <p:sp>
          <p:nvSpPr>
            <p:cNvPr id="28" name="Rundad rektangulär 27"/>
            <p:cNvSpPr/>
            <p:nvPr/>
          </p:nvSpPr>
          <p:spPr>
            <a:xfrm>
              <a:off x="6500826" y="2357430"/>
              <a:ext cx="571504"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Underrubrik 2"/>
            <p:cNvSpPr txBox="1">
              <a:spLocks/>
            </p:cNvSpPr>
            <p:nvPr/>
          </p:nvSpPr>
          <p:spPr>
            <a:xfrm>
              <a:off x="6607983" y="2305671"/>
              <a:ext cx="1250165" cy="78581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sz="3600" dirty="0" smtClean="0"/>
                <a:t>!</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grpSp>
      <p:grpSp>
        <p:nvGrpSpPr>
          <p:cNvPr id="10" name="Grupp 29"/>
          <p:cNvGrpSpPr/>
          <p:nvPr/>
        </p:nvGrpSpPr>
        <p:grpSpPr>
          <a:xfrm>
            <a:off x="2500298" y="5357826"/>
            <a:ext cx="1357322" cy="785818"/>
            <a:chOff x="6500826" y="2305671"/>
            <a:chExt cx="1357322" cy="785818"/>
          </a:xfrm>
        </p:grpSpPr>
        <p:sp>
          <p:nvSpPr>
            <p:cNvPr id="31" name="Rundad rektangulär 30"/>
            <p:cNvSpPr/>
            <p:nvPr/>
          </p:nvSpPr>
          <p:spPr>
            <a:xfrm>
              <a:off x="6500826" y="2357430"/>
              <a:ext cx="571504"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 name="Underrubrik 2"/>
            <p:cNvSpPr txBox="1">
              <a:spLocks/>
            </p:cNvSpPr>
            <p:nvPr/>
          </p:nvSpPr>
          <p:spPr>
            <a:xfrm>
              <a:off x="6607983" y="2305671"/>
              <a:ext cx="1250165" cy="78581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sz="3600" dirty="0" smtClean="0"/>
                <a:t>!</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grpSp>
      <p:grpSp>
        <p:nvGrpSpPr>
          <p:cNvPr id="11" name="Grupp 32"/>
          <p:cNvGrpSpPr/>
          <p:nvPr/>
        </p:nvGrpSpPr>
        <p:grpSpPr>
          <a:xfrm>
            <a:off x="2214546" y="4500570"/>
            <a:ext cx="1357322" cy="785818"/>
            <a:chOff x="6500826" y="2305671"/>
            <a:chExt cx="1357322" cy="785818"/>
          </a:xfrm>
        </p:grpSpPr>
        <p:sp>
          <p:nvSpPr>
            <p:cNvPr id="34" name="Rundad rektangulär 33"/>
            <p:cNvSpPr/>
            <p:nvPr/>
          </p:nvSpPr>
          <p:spPr>
            <a:xfrm>
              <a:off x="6500826" y="2357430"/>
              <a:ext cx="571504"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Underrubrik 2"/>
            <p:cNvSpPr txBox="1">
              <a:spLocks/>
            </p:cNvSpPr>
            <p:nvPr/>
          </p:nvSpPr>
          <p:spPr>
            <a:xfrm>
              <a:off x="6607983" y="2305671"/>
              <a:ext cx="1250165" cy="78581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sz="3600" dirty="0" smtClean="0"/>
                <a:t>!</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grpSp>
      <p:grpSp>
        <p:nvGrpSpPr>
          <p:cNvPr id="13" name="Grupp 35"/>
          <p:cNvGrpSpPr/>
          <p:nvPr/>
        </p:nvGrpSpPr>
        <p:grpSpPr>
          <a:xfrm>
            <a:off x="5786446" y="5214950"/>
            <a:ext cx="1357322" cy="785818"/>
            <a:chOff x="6500826" y="2305671"/>
            <a:chExt cx="1357322" cy="785818"/>
          </a:xfrm>
        </p:grpSpPr>
        <p:sp>
          <p:nvSpPr>
            <p:cNvPr id="37" name="Rundad rektangulär 36"/>
            <p:cNvSpPr/>
            <p:nvPr/>
          </p:nvSpPr>
          <p:spPr>
            <a:xfrm>
              <a:off x="6500826" y="2357430"/>
              <a:ext cx="571504"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Underrubrik 2"/>
            <p:cNvSpPr txBox="1">
              <a:spLocks/>
            </p:cNvSpPr>
            <p:nvPr/>
          </p:nvSpPr>
          <p:spPr>
            <a:xfrm>
              <a:off x="6607983" y="2305671"/>
              <a:ext cx="1250165" cy="78581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sz="3600" dirty="0" smtClean="0"/>
                <a:t>!</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20712536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Problem 2 – </a:t>
            </a:r>
            <a:r>
              <a:rPr lang="sv-SE" b="1" dirty="0" err="1" smtClean="0">
                <a:solidFill>
                  <a:schemeClr val="bg1"/>
                </a:solidFill>
              </a:rPr>
              <a:t>Overhearing</a:t>
            </a:r>
            <a:r>
              <a:rPr lang="sv-SE" b="1" dirty="0" smtClean="0">
                <a:solidFill>
                  <a:schemeClr val="bg1"/>
                </a:solidFill>
              </a:rPr>
              <a:t> </a:t>
            </a:r>
            <a:r>
              <a:rPr lang="sv-SE" b="1" dirty="0" err="1" smtClean="0">
                <a:solidFill>
                  <a:schemeClr val="bg1"/>
                </a:solidFill>
              </a:rPr>
              <a:t>Costs</a:t>
            </a:r>
            <a:endParaRPr lang="sv-SE" b="1" dirty="0" smtClean="0">
              <a:solidFill>
                <a:schemeClr val="bg1"/>
              </a:solidFill>
            </a:endParaRPr>
          </a:p>
        </p:txBody>
      </p:sp>
      <p:sp>
        <p:nvSpPr>
          <p:cNvPr id="3" name="Underrubrik 2"/>
          <p:cNvSpPr>
            <a:spLocks noGrp="1"/>
          </p:cNvSpPr>
          <p:nvPr>
            <p:ph type="subTitle" idx="1"/>
          </p:nvPr>
        </p:nvSpPr>
        <p:spPr>
          <a:xfrm>
            <a:off x="1071563" y="1883849"/>
            <a:ext cx="7143750" cy="3929063"/>
          </a:xfrm>
        </p:spPr>
        <p:txBody>
          <a:bodyPr rtlCol="0">
            <a:normAutofit/>
          </a:bodyPr>
          <a:lstStyle/>
          <a:p>
            <a:pPr>
              <a:defRPr/>
            </a:pPr>
            <a:r>
              <a:rPr lang="sv-SE" sz="6000" dirty="0" smtClean="0">
                <a:solidFill>
                  <a:schemeClr val="tx1">
                    <a:lumMod val="85000"/>
                    <a:lumOff val="15000"/>
                  </a:schemeClr>
                </a:solidFill>
              </a:rPr>
              <a:t>Not </a:t>
            </a:r>
            <a:r>
              <a:rPr lang="sv-SE" sz="6000" dirty="0" err="1" smtClean="0">
                <a:solidFill>
                  <a:schemeClr val="tx1">
                    <a:lumMod val="85000"/>
                    <a:lumOff val="15000"/>
                  </a:schemeClr>
                </a:solidFill>
              </a:rPr>
              <a:t>interested</a:t>
            </a:r>
            <a:r>
              <a:rPr lang="sv-SE" sz="6000" dirty="0" smtClean="0">
                <a:solidFill>
                  <a:schemeClr val="tx1">
                    <a:lumMod val="85000"/>
                    <a:lumOff val="15000"/>
                  </a:schemeClr>
                </a:solidFill>
              </a:rPr>
              <a:t>?</a:t>
            </a:r>
          </a:p>
          <a:p>
            <a:pPr>
              <a:defRPr/>
            </a:pPr>
            <a:r>
              <a:rPr lang="sv-SE" sz="6000" dirty="0" err="1" smtClean="0">
                <a:solidFill>
                  <a:schemeClr val="tx1">
                    <a:lumMod val="85000"/>
                    <a:lumOff val="15000"/>
                  </a:schemeClr>
                </a:solidFill>
              </a:rPr>
              <a:t>Your</a:t>
            </a:r>
            <a:r>
              <a:rPr lang="sv-SE" sz="6000" dirty="0" smtClean="0">
                <a:solidFill>
                  <a:schemeClr val="tx1">
                    <a:lumMod val="85000"/>
                    <a:lumOff val="15000"/>
                  </a:schemeClr>
                </a:solidFill>
              </a:rPr>
              <a:t> loss.</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35</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6" name="Tankebubbla 5"/>
          <p:cNvSpPr/>
          <p:nvPr/>
        </p:nvSpPr>
        <p:spPr>
          <a:xfrm>
            <a:off x="3286116" y="4071942"/>
            <a:ext cx="2357454" cy="1714512"/>
          </a:xfrm>
          <a:prstGeom prst="cloudCallou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textruta 6"/>
          <p:cNvSpPr txBox="1"/>
          <p:nvPr/>
        </p:nvSpPr>
        <p:spPr>
          <a:xfrm>
            <a:off x="3643306" y="4572008"/>
            <a:ext cx="3000396" cy="584775"/>
          </a:xfrm>
          <a:prstGeom prst="rect">
            <a:avLst/>
          </a:prstGeom>
          <a:noFill/>
        </p:spPr>
        <p:txBody>
          <a:bodyPr wrap="square" rtlCol="0">
            <a:spAutoFit/>
          </a:bodyPr>
          <a:lstStyle/>
          <a:p>
            <a:r>
              <a:rPr lang="sv-SE" sz="3200" dirty="0" err="1" smtClean="0"/>
              <a:t>zZzZzZzZ</a:t>
            </a:r>
            <a:endParaRPr lang="sv-SE" sz="3200" dirty="0"/>
          </a:p>
        </p:txBody>
      </p:sp>
      <p:sp>
        <p:nvSpPr>
          <p:cNvPr id="9" name="Rektangel 8"/>
          <p:cNvSpPr/>
          <p:nvPr/>
        </p:nvSpPr>
        <p:spPr>
          <a:xfrm rot="18900000" flipH="1" flipV="1">
            <a:off x="3121200" y="4966122"/>
            <a:ext cx="3004421" cy="17185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ktangel 9"/>
          <p:cNvSpPr/>
          <p:nvPr/>
        </p:nvSpPr>
        <p:spPr>
          <a:xfrm rot="18900000" flipH="1" flipV="1">
            <a:off x="3049763" y="5037560"/>
            <a:ext cx="3004421" cy="171851"/>
          </a:xfrm>
          <a:prstGeom prst="rect">
            <a:avLst/>
          </a:prstGeom>
          <a:solidFill>
            <a:srgbClr val="FF0000"/>
          </a:solidFill>
          <a:ln>
            <a:noFill/>
          </a:ln>
          <a:scene3d>
            <a:camera prst="orthographicFront">
              <a:rot lat="0" lon="0" rev="54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2503993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ctrTitle"/>
          </p:nvPr>
        </p:nvSpPr>
        <p:spPr>
          <a:xfrm>
            <a:off x="714375" y="357188"/>
            <a:ext cx="7772400" cy="1470025"/>
          </a:xfrm>
          <a:solidFill>
            <a:schemeClr val="tx1">
              <a:lumMod val="75000"/>
              <a:lumOff val="25000"/>
            </a:schemeClr>
          </a:solidFill>
          <a:ln w="60325" cap="rnd">
            <a:round/>
          </a:ln>
          <a:effectLst>
            <a:outerShdw blurRad="114300" dist="50800" dir="6000000" sx="101000" sy="101000" algn="tl" rotWithShape="0">
              <a:prstClr val="black">
                <a:alpha val="58000"/>
              </a:prstClr>
            </a:outerShdw>
          </a:effectLst>
        </p:spPr>
        <p:txBody>
          <a:bodyPr rtlCol="0">
            <a:normAutofit/>
          </a:bodyPr>
          <a:lstStyle/>
          <a:p>
            <a:pPr fontAlgn="auto">
              <a:spcAft>
                <a:spcPts val="0"/>
              </a:spcAft>
              <a:defRPr/>
            </a:pPr>
            <a:r>
              <a:rPr lang="sv-SE" b="1" dirty="0" smtClean="0">
                <a:solidFill>
                  <a:schemeClr val="bg1"/>
                </a:solidFill>
              </a:rPr>
              <a:t>Problem 3 – </a:t>
            </a:r>
            <a:r>
              <a:rPr lang="sv-SE" b="1" dirty="0" err="1" smtClean="0">
                <a:solidFill>
                  <a:schemeClr val="bg1"/>
                </a:solidFill>
              </a:rPr>
              <a:t>Biased</a:t>
            </a:r>
            <a:r>
              <a:rPr lang="sv-SE" b="1" dirty="0" smtClean="0">
                <a:solidFill>
                  <a:schemeClr val="bg1"/>
                </a:solidFill>
              </a:rPr>
              <a:t> </a:t>
            </a:r>
            <a:r>
              <a:rPr lang="sv-SE" b="1" dirty="0" err="1" smtClean="0">
                <a:solidFill>
                  <a:schemeClr val="bg1"/>
                </a:solidFill>
              </a:rPr>
              <a:t>Effort</a:t>
            </a:r>
            <a:endParaRPr lang="sv-SE" b="1" dirty="0" smtClean="0">
              <a:solidFill>
                <a:schemeClr val="bg1"/>
              </a:solidFill>
            </a:endParaRPr>
          </a:p>
        </p:txBody>
      </p:sp>
      <p:sp>
        <p:nvSpPr>
          <p:cNvPr id="3" name="Underrubrik 2"/>
          <p:cNvSpPr>
            <a:spLocks noGrp="1"/>
          </p:cNvSpPr>
          <p:nvPr>
            <p:ph type="subTitle" idx="1"/>
          </p:nvPr>
        </p:nvSpPr>
        <p:spPr>
          <a:xfrm>
            <a:off x="1071563" y="2143125"/>
            <a:ext cx="7143750" cy="3929063"/>
          </a:xfrm>
        </p:spPr>
        <p:txBody>
          <a:bodyPr rtlCol="0">
            <a:normAutofit/>
          </a:bodyPr>
          <a:lstStyle/>
          <a:p>
            <a:pPr>
              <a:defRPr/>
            </a:pPr>
            <a:r>
              <a:rPr lang="sv-SE" sz="6000" dirty="0" err="1" smtClean="0">
                <a:solidFill>
                  <a:schemeClr val="tx1">
                    <a:lumMod val="85000"/>
                    <a:lumOff val="15000"/>
                  </a:schemeClr>
                </a:solidFill>
              </a:rPr>
              <a:t>Sender</a:t>
            </a:r>
            <a:r>
              <a:rPr lang="sv-SE" sz="6000" dirty="0" smtClean="0">
                <a:solidFill>
                  <a:schemeClr val="tx1">
                    <a:lumMod val="85000"/>
                    <a:lumOff val="15000"/>
                  </a:schemeClr>
                </a:solidFill>
              </a:rPr>
              <a:t> </a:t>
            </a:r>
            <a:r>
              <a:rPr lang="sv-SE" sz="6000" dirty="0" err="1" smtClean="0">
                <a:solidFill>
                  <a:schemeClr val="tx1">
                    <a:lumMod val="85000"/>
                    <a:lumOff val="15000"/>
                  </a:schemeClr>
                </a:solidFill>
              </a:rPr>
              <a:t>spends</a:t>
            </a:r>
            <a:r>
              <a:rPr lang="sv-SE" sz="6000" dirty="0" smtClean="0">
                <a:solidFill>
                  <a:schemeClr val="tx1">
                    <a:lumMod val="85000"/>
                    <a:lumOff val="15000"/>
                  </a:schemeClr>
                </a:solidFill>
              </a:rPr>
              <a:t> </a:t>
            </a:r>
            <a:r>
              <a:rPr lang="sv-SE" sz="6000" dirty="0" err="1" smtClean="0">
                <a:solidFill>
                  <a:schemeClr val="tx1">
                    <a:lumMod val="85000"/>
                    <a:lumOff val="15000"/>
                  </a:schemeClr>
                </a:solidFill>
              </a:rPr>
              <a:t>more</a:t>
            </a:r>
            <a:r>
              <a:rPr lang="sv-SE" sz="6000" dirty="0" smtClean="0">
                <a:solidFill>
                  <a:schemeClr val="tx1">
                    <a:lumMod val="85000"/>
                    <a:lumOff val="15000"/>
                  </a:schemeClr>
                </a:solidFill>
              </a:rPr>
              <a:t> </a:t>
            </a:r>
            <a:r>
              <a:rPr lang="sv-SE" sz="6000" dirty="0" err="1" smtClean="0">
                <a:solidFill>
                  <a:schemeClr val="tx1">
                    <a:lumMod val="85000"/>
                    <a:lumOff val="15000"/>
                  </a:schemeClr>
                </a:solidFill>
              </a:rPr>
              <a:t>energy</a:t>
            </a:r>
            <a:r>
              <a:rPr lang="sv-SE" sz="6000" dirty="0" smtClean="0">
                <a:solidFill>
                  <a:schemeClr val="tx1">
                    <a:lumMod val="85000"/>
                    <a:lumOff val="15000"/>
                  </a:schemeClr>
                </a:solidFill>
              </a:rPr>
              <a:t> </a:t>
            </a:r>
            <a:r>
              <a:rPr lang="sv-SE" sz="6000" dirty="0" err="1" smtClean="0">
                <a:solidFill>
                  <a:schemeClr val="tx1">
                    <a:lumMod val="85000"/>
                    <a:lumOff val="15000"/>
                  </a:schemeClr>
                </a:solidFill>
              </a:rPr>
              <a:t>than</a:t>
            </a:r>
            <a:r>
              <a:rPr lang="sv-SE" sz="6000" dirty="0" smtClean="0">
                <a:solidFill>
                  <a:schemeClr val="tx1">
                    <a:lumMod val="85000"/>
                    <a:lumOff val="15000"/>
                  </a:schemeClr>
                </a:solidFill>
              </a:rPr>
              <a:t> receiver</a:t>
            </a:r>
          </a:p>
        </p:txBody>
      </p: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36</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27" name="Underrubrik 2"/>
          <p:cNvSpPr txBox="1">
            <a:spLocks/>
          </p:cNvSpPr>
          <p:nvPr/>
        </p:nvSpPr>
        <p:spPr>
          <a:xfrm>
            <a:off x="5286348" y="5072074"/>
            <a:ext cx="1071538" cy="1214446"/>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sz="3600" dirty="0" smtClean="0"/>
              <a:t>vs</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grpSp>
        <p:nvGrpSpPr>
          <p:cNvPr id="24" name="Grupp 23"/>
          <p:cNvGrpSpPr/>
          <p:nvPr/>
        </p:nvGrpSpPr>
        <p:grpSpPr>
          <a:xfrm>
            <a:off x="3286084" y="5000636"/>
            <a:ext cx="1357322" cy="785818"/>
            <a:chOff x="6500826" y="2305671"/>
            <a:chExt cx="1357322" cy="785818"/>
          </a:xfrm>
        </p:grpSpPr>
        <p:sp>
          <p:nvSpPr>
            <p:cNvPr id="26" name="Rundad rektangulär 25"/>
            <p:cNvSpPr/>
            <p:nvPr/>
          </p:nvSpPr>
          <p:spPr>
            <a:xfrm>
              <a:off x="6500826" y="2357430"/>
              <a:ext cx="571504"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Underrubrik 2"/>
            <p:cNvSpPr txBox="1">
              <a:spLocks/>
            </p:cNvSpPr>
            <p:nvPr/>
          </p:nvSpPr>
          <p:spPr>
            <a:xfrm>
              <a:off x="6607983" y="2305671"/>
              <a:ext cx="1250165" cy="78581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sz="3600" dirty="0" smtClean="0"/>
                <a:t>!</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grpSp>
      <p:grpSp>
        <p:nvGrpSpPr>
          <p:cNvPr id="29" name="Grupp 28"/>
          <p:cNvGrpSpPr/>
          <p:nvPr/>
        </p:nvGrpSpPr>
        <p:grpSpPr>
          <a:xfrm>
            <a:off x="2571704" y="5000636"/>
            <a:ext cx="1357322" cy="785818"/>
            <a:chOff x="6500826" y="2305671"/>
            <a:chExt cx="1357322" cy="785818"/>
          </a:xfrm>
        </p:grpSpPr>
        <p:sp>
          <p:nvSpPr>
            <p:cNvPr id="30" name="Rundad rektangulär 29"/>
            <p:cNvSpPr/>
            <p:nvPr/>
          </p:nvSpPr>
          <p:spPr>
            <a:xfrm>
              <a:off x="6500826" y="2357430"/>
              <a:ext cx="571504"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Underrubrik 2"/>
            <p:cNvSpPr txBox="1">
              <a:spLocks/>
            </p:cNvSpPr>
            <p:nvPr/>
          </p:nvSpPr>
          <p:spPr>
            <a:xfrm>
              <a:off x="6607983" y="2305671"/>
              <a:ext cx="1250165" cy="78581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sz="3600" dirty="0" smtClean="0"/>
                <a:t>!</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grpSp>
      <p:grpSp>
        <p:nvGrpSpPr>
          <p:cNvPr id="32" name="Grupp 31"/>
          <p:cNvGrpSpPr/>
          <p:nvPr/>
        </p:nvGrpSpPr>
        <p:grpSpPr>
          <a:xfrm>
            <a:off x="1857324" y="5000636"/>
            <a:ext cx="1357322" cy="785818"/>
            <a:chOff x="6500826" y="2305671"/>
            <a:chExt cx="1357322" cy="785818"/>
          </a:xfrm>
        </p:grpSpPr>
        <p:sp>
          <p:nvSpPr>
            <p:cNvPr id="33" name="Rundad rektangulär 32"/>
            <p:cNvSpPr/>
            <p:nvPr/>
          </p:nvSpPr>
          <p:spPr>
            <a:xfrm>
              <a:off x="6500826" y="2357430"/>
              <a:ext cx="571504"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Underrubrik 2"/>
            <p:cNvSpPr txBox="1">
              <a:spLocks/>
            </p:cNvSpPr>
            <p:nvPr/>
          </p:nvSpPr>
          <p:spPr>
            <a:xfrm>
              <a:off x="6607983" y="2305671"/>
              <a:ext cx="1250165" cy="78581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sz="3600" dirty="0" smtClean="0"/>
                <a:t>!</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grpSp>
      <p:grpSp>
        <p:nvGrpSpPr>
          <p:cNvPr id="35" name="Grupp 34"/>
          <p:cNvGrpSpPr/>
          <p:nvPr/>
        </p:nvGrpSpPr>
        <p:grpSpPr>
          <a:xfrm>
            <a:off x="1142944" y="5000636"/>
            <a:ext cx="1357322" cy="785818"/>
            <a:chOff x="6500826" y="2305671"/>
            <a:chExt cx="1357322" cy="785818"/>
          </a:xfrm>
        </p:grpSpPr>
        <p:sp>
          <p:nvSpPr>
            <p:cNvPr id="36" name="Rundad rektangulär 35"/>
            <p:cNvSpPr/>
            <p:nvPr/>
          </p:nvSpPr>
          <p:spPr>
            <a:xfrm>
              <a:off x="6500826" y="2357430"/>
              <a:ext cx="571504"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Underrubrik 2"/>
            <p:cNvSpPr txBox="1">
              <a:spLocks/>
            </p:cNvSpPr>
            <p:nvPr/>
          </p:nvSpPr>
          <p:spPr>
            <a:xfrm>
              <a:off x="6607983" y="2305671"/>
              <a:ext cx="1250165" cy="78581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sz="3600" dirty="0" smtClean="0"/>
                <a:t>!</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grpSp>
      <p:grpSp>
        <p:nvGrpSpPr>
          <p:cNvPr id="38" name="Grupp 37"/>
          <p:cNvGrpSpPr/>
          <p:nvPr/>
        </p:nvGrpSpPr>
        <p:grpSpPr>
          <a:xfrm>
            <a:off x="3929026" y="5000636"/>
            <a:ext cx="1357322" cy="785818"/>
            <a:chOff x="6500826" y="2305671"/>
            <a:chExt cx="1357322" cy="785818"/>
          </a:xfrm>
        </p:grpSpPr>
        <p:sp>
          <p:nvSpPr>
            <p:cNvPr id="39" name="Rundad rektangulär 38"/>
            <p:cNvSpPr/>
            <p:nvPr/>
          </p:nvSpPr>
          <p:spPr>
            <a:xfrm>
              <a:off x="6500826" y="2357430"/>
              <a:ext cx="571504" cy="500066"/>
            </a:xfrm>
            <a:prstGeom prst="wedgeRoundRectCallout">
              <a:avLst>
                <a:gd name="adj1" fmla="val -26005"/>
                <a:gd name="adj2" fmla="val 99071"/>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Underrubrik 2"/>
            <p:cNvSpPr txBox="1">
              <a:spLocks/>
            </p:cNvSpPr>
            <p:nvPr/>
          </p:nvSpPr>
          <p:spPr>
            <a:xfrm>
              <a:off x="6607983" y="2305671"/>
              <a:ext cx="1250165" cy="78581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lang="sv-SE" sz="3600" dirty="0" smtClean="0"/>
                <a:t>!</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grpSp>
      <p:grpSp>
        <p:nvGrpSpPr>
          <p:cNvPr id="41" name="Grupp 28"/>
          <p:cNvGrpSpPr/>
          <p:nvPr/>
        </p:nvGrpSpPr>
        <p:grpSpPr>
          <a:xfrm>
            <a:off x="7143736" y="5072074"/>
            <a:ext cx="642974" cy="714380"/>
            <a:chOff x="4572000" y="3000372"/>
            <a:chExt cx="642974" cy="714380"/>
          </a:xfrm>
        </p:grpSpPr>
        <p:pic>
          <p:nvPicPr>
            <p:cNvPr id="42" name="Picture 2"/>
            <p:cNvPicPr>
              <a:picLocks noChangeAspect="1" noChangeArrowheads="1"/>
            </p:cNvPicPr>
            <p:nvPr/>
          </p:nvPicPr>
          <p:blipFill>
            <a:blip r:embed="rId3"/>
            <a:srcRect/>
            <a:stretch>
              <a:fillRect/>
            </a:stretch>
          </p:blipFill>
          <p:spPr bwMode="auto">
            <a:xfrm>
              <a:off x="4595849" y="3000372"/>
              <a:ext cx="619125" cy="714375"/>
            </a:xfrm>
            <a:prstGeom prst="rect">
              <a:avLst/>
            </a:prstGeom>
            <a:noFill/>
            <a:ln w="9525">
              <a:noFill/>
              <a:miter lim="800000"/>
              <a:headEnd/>
              <a:tailEnd/>
            </a:ln>
            <a:effectLst/>
          </p:spPr>
        </p:pic>
        <p:sp>
          <p:nvSpPr>
            <p:cNvPr id="43" name="Rektangel 42"/>
            <p:cNvSpPr/>
            <p:nvPr/>
          </p:nvSpPr>
          <p:spPr>
            <a:xfrm>
              <a:off x="4572000" y="3000372"/>
              <a:ext cx="642942" cy="7143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10862471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37</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descr="C:\Dropbox\My Dropbox\SICSlaptop\Egna dokument\Exjobbsrapporten\latex\figs\not used\for thesis presentation\politecast-large.pn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214414" y="2521723"/>
            <a:ext cx="6888040" cy="3050417"/>
          </a:xfrm>
          <a:prstGeom prst="rect">
            <a:avLst/>
          </a:prstGeom>
          <a:noFill/>
        </p:spPr>
      </p:pic>
      <p:sp>
        <p:nvSpPr>
          <p:cNvPr id="7" name="Rubrik 1"/>
          <p:cNvSpPr txBox="1">
            <a:spLocks/>
          </p:cNvSpPr>
          <p:nvPr/>
        </p:nvSpPr>
        <p:spPr>
          <a:xfrm>
            <a:off x="714375" y="387339"/>
            <a:ext cx="7772400" cy="1470025"/>
          </a:xfrm>
          <a:prstGeom prst="rect">
            <a:avLst/>
          </a:prstGeom>
          <a:solidFill>
            <a:srgbClr val="FFFFCC"/>
          </a:solidFill>
          <a:ln w="60325" cap="rnd">
            <a:solidFill>
              <a:schemeClr val="tx1"/>
            </a:solidFill>
            <a:round/>
          </a:ln>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4400" b="1" i="0" u="none" strike="noStrike" kern="1200" cap="none" spc="0" normalizeH="0" baseline="0" noProof="0" dirty="0" err="1" smtClean="0">
                <a:ln>
                  <a:noFill/>
                </a:ln>
                <a:solidFill>
                  <a:schemeClr val="tx1"/>
                </a:solidFill>
                <a:effectLst/>
                <a:uLnTx/>
                <a:uFillTx/>
                <a:latin typeface="+mj-lt"/>
                <a:ea typeface="+mj-ea"/>
                <a:cs typeface="+mj-cs"/>
              </a:rPr>
              <a:t>Politecast</a:t>
            </a:r>
            <a:endParaRPr kumimoji="0" lang="sv-SE" sz="4400" b="1"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083016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38</a:t>
            </a:fld>
            <a:endParaRPr lang="sv-SE"/>
          </a:p>
        </p:txBody>
      </p:sp>
      <p:cxnSp>
        <p:nvCxnSpPr>
          <p:cNvPr id="5" name="Rak 4"/>
          <p:cNvCxnSpPr/>
          <p:nvPr/>
        </p:nvCxnSpPr>
        <p:spPr>
          <a:xfrm>
            <a:off x="142906"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5" name="Underrubrik 2"/>
          <p:cNvSpPr txBox="1">
            <a:spLocks/>
          </p:cNvSpPr>
          <p:nvPr/>
        </p:nvSpPr>
        <p:spPr>
          <a:xfrm>
            <a:off x="928662" y="2357430"/>
            <a:ext cx="7215238" cy="3643338"/>
          </a:xfrm>
          <a:prstGeom prst="rect">
            <a:avLst/>
          </a:prstGeom>
        </p:spPr>
        <p:txBody>
          <a:bodyPr vert="horz" lIns="91440" tIns="45720" rIns="91440" bIns="45720" rtlCol="0">
            <a:normAutofit/>
          </a:bodyPr>
          <a:lstStyle/>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sv-SE" sz="3600" b="0" i="0" u="none" strike="noStrike" kern="1200" cap="none" spc="0" normalizeH="0" baseline="0" noProof="0" dirty="0" smtClean="0">
                <a:ln>
                  <a:noFill/>
                </a:ln>
                <a:solidFill>
                  <a:schemeClr val="tx1"/>
                </a:solidFill>
                <a:effectLst/>
                <a:uLnTx/>
                <a:uFillTx/>
                <a:latin typeface="+mn-lt"/>
                <a:ea typeface="+mn-ea"/>
                <a:cs typeface="+mn-cs"/>
              </a:rPr>
              <a:t> Do not </a:t>
            </a:r>
            <a:r>
              <a:rPr kumimoji="0" lang="sv-SE" sz="3600" b="0" i="0" u="none" strike="noStrike" kern="1200" cap="none" spc="0" normalizeH="0" baseline="0" noProof="0" dirty="0" err="1" smtClean="0">
                <a:ln>
                  <a:noFill/>
                </a:ln>
                <a:solidFill>
                  <a:schemeClr val="tx1"/>
                </a:solidFill>
                <a:effectLst/>
                <a:uLnTx/>
                <a:uFillTx/>
                <a:latin typeface="+mn-lt"/>
                <a:ea typeface="+mn-ea"/>
                <a:cs typeface="+mn-cs"/>
              </a:rPr>
              <a:t>wake</a:t>
            </a:r>
            <a:r>
              <a:rPr kumimoji="0" lang="sv-SE" sz="3600" b="0" i="0" u="none" strike="noStrike" kern="1200" cap="none" spc="0" normalizeH="0" baseline="0" noProof="0" dirty="0" smtClean="0">
                <a:ln>
                  <a:noFill/>
                </a:ln>
                <a:solidFill>
                  <a:schemeClr val="tx1"/>
                </a:solidFill>
                <a:effectLst/>
                <a:uLnTx/>
                <a:uFillTx/>
                <a:latin typeface="+mn-lt"/>
                <a:ea typeface="+mn-ea"/>
                <a:cs typeface="+mn-cs"/>
              </a:rPr>
              <a:t> </a:t>
            </a:r>
            <a:r>
              <a:rPr kumimoji="0" lang="sv-SE" sz="3600" b="0" i="0" u="none" strike="noStrike" kern="1200" cap="none" spc="0" normalizeH="0" baseline="0" noProof="0" dirty="0" err="1" smtClean="0">
                <a:ln>
                  <a:noFill/>
                </a:ln>
                <a:solidFill>
                  <a:schemeClr val="tx1"/>
                </a:solidFill>
                <a:effectLst/>
                <a:uLnTx/>
                <a:uFillTx/>
                <a:latin typeface="+mn-lt"/>
                <a:ea typeface="+mn-ea"/>
                <a:cs typeface="+mn-cs"/>
              </a:rPr>
              <a:t>nodes</a:t>
            </a:r>
            <a:r>
              <a:rPr kumimoji="0" lang="sv-SE" sz="3600" b="0" i="0" u="none" strike="noStrike" kern="1200" cap="none" spc="0" normalizeH="0" baseline="0" noProof="0" dirty="0" smtClean="0">
                <a:ln>
                  <a:noFill/>
                </a:ln>
                <a:solidFill>
                  <a:schemeClr val="tx1"/>
                </a:solidFill>
                <a:effectLst/>
                <a:uLnTx/>
                <a:uFillTx/>
                <a:latin typeface="+mn-lt"/>
                <a:ea typeface="+mn-ea"/>
                <a:cs typeface="+mn-cs"/>
              </a:rPr>
              <a:t> up</a:t>
            </a:r>
          </a:p>
          <a:p>
            <a:pPr lvl="1">
              <a:spcBef>
                <a:spcPct val="20000"/>
              </a:spcBef>
              <a:buFont typeface="Arial" pitchFamily="34" charset="0"/>
              <a:buChar char="•"/>
              <a:defRPr/>
            </a:pPr>
            <a:r>
              <a:rPr lang="sv-SE" sz="3600" dirty="0" smtClean="0"/>
              <a:t> Just </a:t>
            </a:r>
            <a:r>
              <a:rPr lang="sv-SE" sz="3600" dirty="0" err="1" smtClean="0"/>
              <a:t>transmit</a:t>
            </a:r>
            <a:r>
              <a:rPr lang="sv-SE" sz="3600" dirty="0" smtClean="0"/>
              <a:t>, </a:t>
            </a:r>
            <a:r>
              <a:rPr lang="sv-SE" sz="3600" dirty="0" err="1" smtClean="0"/>
              <a:t>once</a:t>
            </a: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tabLst/>
              <a:defRPr/>
            </a:pPr>
            <a:endParaRPr lang="sv-SE" sz="3600" dirty="0" smtClean="0"/>
          </a:p>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r>
              <a:rPr lang="sv-SE" sz="3600" dirty="0" smtClean="0"/>
              <a:t>  </a:t>
            </a:r>
            <a:r>
              <a:rPr lang="sv-SE" sz="3600" dirty="0" err="1" smtClean="0"/>
              <a:t>Interested</a:t>
            </a:r>
            <a:r>
              <a:rPr lang="sv-SE" sz="3600" dirty="0" smtClean="0"/>
              <a:t>? </a:t>
            </a:r>
            <a:r>
              <a:rPr lang="sv-SE" sz="3600" dirty="0" err="1" smtClean="0"/>
              <a:t>Then</a:t>
            </a:r>
            <a:r>
              <a:rPr lang="sv-SE" sz="3600" dirty="0" smtClean="0"/>
              <a:t> listen.</a:t>
            </a:r>
          </a:p>
          <a:p>
            <a:pPr lvl="1">
              <a:spcBef>
                <a:spcPct val="20000"/>
              </a:spcBef>
              <a:buFont typeface="Arial" pitchFamily="34" charset="0"/>
              <a:buChar char="•"/>
              <a:defRPr/>
            </a:pPr>
            <a:r>
              <a:rPr kumimoji="0" lang="sv-SE" sz="3600" b="0" i="0" u="none" strike="noStrike" kern="1200" cap="none" spc="0" normalizeH="0" noProof="0" dirty="0" smtClean="0">
                <a:ln>
                  <a:noFill/>
                </a:ln>
                <a:solidFill>
                  <a:schemeClr val="tx1"/>
                </a:solidFill>
                <a:effectLst/>
                <a:uLnTx/>
                <a:uFillTx/>
                <a:latin typeface="+mn-lt"/>
                <a:ea typeface="+mn-ea"/>
                <a:cs typeface="+mn-cs"/>
              </a:rPr>
              <a:t> For </a:t>
            </a:r>
            <a:r>
              <a:rPr kumimoji="0" lang="sv-SE" sz="3600" b="0" i="0" u="none" strike="noStrike" kern="1200" cap="none" spc="0" normalizeH="0" noProof="0" dirty="0" err="1" smtClean="0">
                <a:ln>
                  <a:noFill/>
                </a:ln>
                <a:solidFill>
                  <a:schemeClr val="tx1"/>
                </a:solidFill>
                <a:effectLst/>
                <a:uLnTx/>
                <a:uFillTx/>
                <a:latin typeface="+mn-lt"/>
                <a:ea typeface="+mn-ea"/>
                <a:cs typeface="+mn-cs"/>
              </a:rPr>
              <a:t>any</a:t>
            </a:r>
            <a:r>
              <a:rPr kumimoji="0" lang="sv-SE" sz="3600" b="0" i="0" u="none" strike="noStrike" kern="1200" cap="none" spc="0" normalizeH="0" noProof="0" dirty="0" smtClean="0">
                <a:ln>
                  <a:noFill/>
                </a:ln>
                <a:solidFill>
                  <a:schemeClr val="tx1"/>
                </a:solidFill>
                <a:effectLst/>
                <a:uLnTx/>
                <a:uFillTx/>
                <a:latin typeface="+mn-lt"/>
                <a:ea typeface="+mn-ea"/>
                <a:cs typeface="+mn-cs"/>
              </a:rPr>
              <a:t> duration, at </a:t>
            </a:r>
            <a:r>
              <a:rPr kumimoji="0" lang="sv-SE" sz="3600" b="0" i="0" u="none" strike="noStrike" kern="1200" cap="none" spc="0" normalizeH="0" noProof="0" dirty="0" err="1" smtClean="0">
                <a:ln>
                  <a:noFill/>
                </a:ln>
                <a:solidFill>
                  <a:schemeClr val="tx1"/>
                </a:solidFill>
                <a:effectLst/>
                <a:uLnTx/>
                <a:uFillTx/>
                <a:latin typeface="+mn-lt"/>
                <a:ea typeface="+mn-ea"/>
                <a:cs typeface="+mn-cs"/>
              </a:rPr>
              <a:t>any</a:t>
            </a:r>
            <a:r>
              <a:rPr kumimoji="0" lang="sv-SE" sz="3600" b="0" i="0" u="none" strike="noStrike" kern="1200" cap="none" spc="0" normalizeH="0" noProof="0" dirty="0" smtClean="0">
                <a:ln>
                  <a:noFill/>
                </a:ln>
                <a:solidFill>
                  <a:schemeClr val="tx1"/>
                </a:solidFill>
                <a:effectLst/>
                <a:uLnTx/>
                <a:uFillTx/>
                <a:latin typeface="+mn-lt"/>
                <a:ea typeface="+mn-ea"/>
                <a:cs typeface="+mn-cs"/>
              </a:rPr>
              <a:t> time</a:t>
            </a:r>
          </a:p>
          <a:p>
            <a:pPr marL="0" marR="0" lvl="0" indent="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sv-SE" sz="3600" b="0" i="0" u="none" strike="noStrike" kern="1200" cap="none" spc="0" normalizeH="0" noProof="0" dirty="0" smtClean="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ct val="20000"/>
              </a:spcBef>
              <a:spcAft>
                <a:spcPts val="0"/>
              </a:spcAft>
              <a:buClrTx/>
              <a:buSzTx/>
              <a:tabLst/>
              <a:defRPr/>
            </a:pPr>
            <a:endParaRPr kumimoji="0" lang="sv-SE" sz="36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6" name="Rubrik 1"/>
          <p:cNvSpPr txBox="1">
            <a:spLocks/>
          </p:cNvSpPr>
          <p:nvPr/>
        </p:nvSpPr>
        <p:spPr>
          <a:xfrm>
            <a:off x="714375" y="387339"/>
            <a:ext cx="7772400" cy="1470025"/>
          </a:xfrm>
          <a:prstGeom prst="rect">
            <a:avLst/>
          </a:prstGeom>
          <a:solidFill>
            <a:srgbClr val="FFFFCC"/>
          </a:solidFill>
          <a:ln w="60325" cap="rnd">
            <a:solidFill>
              <a:schemeClr val="tx1"/>
            </a:solidFill>
            <a:round/>
          </a:ln>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4400" b="1" i="0" u="none" strike="noStrike" kern="1200" cap="none" spc="0" normalizeH="0" baseline="0" noProof="0" dirty="0" err="1" smtClean="0">
                <a:ln>
                  <a:noFill/>
                </a:ln>
                <a:solidFill>
                  <a:schemeClr val="tx1"/>
                </a:solidFill>
                <a:effectLst/>
                <a:uLnTx/>
                <a:uFillTx/>
                <a:latin typeface="+mj-lt"/>
                <a:ea typeface="+mj-ea"/>
                <a:cs typeface="+mj-cs"/>
              </a:rPr>
              <a:t>Politecast</a:t>
            </a:r>
            <a:endParaRPr kumimoji="0" lang="sv-SE" sz="4400" b="1"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40622267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39</a:t>
            </a:fld>
            <a:endParaRPr lang="sv-SE"/>
          </a:p>
        </p:txBody>
      </p:sp>
      <p:pic>
        <p:nvPicPr>
          <p:cNvPr id="2050" name="Picture 2" descr="C:\Dropbox\My Dropbox\SICSlaptop\Egna dokument\Exjobbsrapporten\latex\figs\not used\for thesis presentation\Liljevalchs_map.png"/>
          <p:cNvPicPr>
            <a:picLocks noChangeAspect="1" noChangeArrowheads="1"/>
          </p:cNvPicPr>
          <p:nvPr/>
        </p:nvPicPr>
        <p:blipFill>
          <a:blip r:embed="rId3"/>
          <a:srcRect/>
          <a:stretch>
            <a:fillRect/>
          </a:stretch>
        </p:blipFill>
        <p:spPr bwMode="auto">
          <a:xfrm>
            <a:off x="2357422" y="2071678"/>
            <a:ext cx="4429156" cy="4258804"/>
          </a:xfrm>
          <a:prstGeom prst="rect">
            <a:avLst/>
          </a:prstGeom>
          <a:noFill/>
        </p:spPr>
      </p:pic>
      <p:sp>
        <p:nvSpPr>
          <p:cNvPr id="15" name="Ellips 14"/>
          <p:cNvSpPr/>
          <p:nvPr/>
        </p:nvSpPr>
        <p:spPr>
          <a:xfrm>
            <a:off x="3714744" y="1142984"/>
            <a:ext cx="3500462" cy="3429024"/>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Ellips 18"/>
          <p:cNvSpPr/>
          <p:nvPr/>
        </p:nvSpPr>
        <p:spPr>
          <a:xfrm>
            <a:off x="2143108" y="3857628"/>
            <a:ext cx="3500462" cy="3429024"/>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51" name="Picture 3" descr="C:\Dropbox\My Dropbox\Photos\Lega\20100131--195254 _MG_1469.jpg"/>
          <p:cNvPicPr>
            <a:picLocks noChangeAspect="1" noChangeArrowheads="1"/>
          </p:cNvPicPr>
          <p:nvPr/>
        </p:nvPicPr>
        <p:blipFill>
          <a:blip r:embed="rId4" cstate="email">
            <a:lum bright="10000" contrast="10000"/>
            <a:extLst>
              <a:ext uri="{28A0092B-C50C-407E-A947-70E740481C1C}">
                <a14:useLocalDpi xmlns:a14="http://schemas.microsoft.com/office/drawing/2010/main"/>
              </a:ext>
            </a:extLst>
          </a:blip>
          <a:srcRect/>
          <a:stretch>
            <a:fillRect/>
          </a:stretch>
        </p:blipFill>
        <p:spPr bwMode="auto">
          <a:xfrm>
            <a:off x="5050084" y="3428533"/>
            <a:ext cx="1186972" cy="1285884"/>
          </a:xfrm>
          <a:prstGeom prst="rect">
            <a:avLst/>
          </a:prstGeom>
          <a:noFill/>
        </p:spPr>
      </p:pic>
      <p:sp>
        <p:nvSpPr>
          <p:cNvPr id="17" name="Rektangel 16"/>
          <p:cNvSpPr/>
          <p:nvPr/>
        </p:nvSpPr>
        <p:spPr>
          <a:xfrm>
            <a:off x="2143108" y="6000744"/>
            <a:ext cx="5357850" cy="857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12" name="Rubrik 1"/>
          <p:cNvSpPr txBox="1">
            <a:spLocks/>
          </p:cNvSpPr>
          <p:nvPr/>
        </p:nvSpPr>
        <p:spPr>
          <a:xfrm>
            <a:off x="714375" y="387339"/>
            <a:ext cx="7772400" cy="1470025"/>
          </a:xfrm>
          <a:prstGeom prst="rect">
            <a:avLst/>
          </a:prstGeom>
          <a:solidFill>
            <a:srgbClr val="FFFFCC"/>
          </a:solidFill>
          <a:ln w="60325" cap="rnd">
            <a:solidFill>
              <a:schemeClr val="tx1"/>
            </a:solidFill>
            <a:round/>
          </a:ln>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4400" b="1" i="0" u="none" strike="noStrike" kern="1200" cap="none" spc="0" normalizeH="0" baseline="0" noProof="0" dirty="0" err="1" smtClean="0">
                <a:ln>
                  <a:noFill/>
                </a:ln>
                <a:solidFill>
                  <a:schemeClr val="tx1"/>
                </a:solidFill>
                <a:effectLst/>
                <a:uLnTx/>
                <a:uFillTx/>
                <a:latin typeface="+mj-lt"/>
                <a:ea typeface="+mj-ea"/>
                <a:cs typeface="+mj-cs"/>
              </a:rPr>
              <a:t>Evaluation</a:t>
            </a:r>
            <a:r>
              <a:rPr kumimoji="0" lang="sv-SE" sz="4400" b="1" i="0" u="none" strike="noStrike" kern="1200" cap="none" spc="0" normalizeH="0" baseline="0" noProof="0" dirty="0" smtClean="0">
                <a:ln>
                  <a:noFill/>
                </a:ln>
                <a:solidFill>
                  <a:schemeClr val="tx1"/>
                </a:solidFill>
                <a:effectLst/>
                <a:uLnTx/>
                <a:uFillTx/>
                <a:latin typeface="+mj-lt"/>
                <a:ea typeface="+mj-ea"/>
                <a:cs typeface="+mj-cs"/>
              </a:rPr>
              <a:t> (in</a:t>
            </a:r>
            <a:r>
              <a:rPr kumimoji="0" lang="sv-SE" sz="4400" b="1" i="0" u="none" strike="noStrike" kern="1200" cap="none" spc="0" normalizeH="0" noProof="0" dirty="0" smtClean="0">
                <a:ln>
                  <a:noFill/>
                </a:ln>
                <a:solidFill>
                  <a:schemeClr val="tx1"/>
                </a:solidFill>
                <a:effectLst/>
                <a:uLnTx/>
                <a:uFillTx/>
                <a:latin typeface="+mj-lt"/>
                <a:ea typeface="+mj-ea"/>
                <a:cs typeface="+mj-cs"/>
              </a:rPr>
              <a:t> Lega </a:t>
            </a:r>
            <a:r>
              <a:rPr kumimoji="0" lang="sv-SE" sz="4400" b="1" i="0" u="none" strike="noStrike" kern="1200" cap="none" spc="0" normalizeH="0" noProof="0" dirty="0" err="1" smtClean="0">
                <a:ln>
                  <a:noFill/>
                </a:ln>
                <a:solidFill>
                  <a:schemeClr val="tx1"/>
                </a:solidFill>
                <a:effectLst/>
                <a:uLnTx/>
                <a:uFillTx/>
                <a:latin typeface="+mj-lt"/>
                <a:ea typeface="+mj-ea"/>
                <a:cs typeface="+mj-cs"/>
              </a:rPr>
              <a:t>deployment</a:t>
            </a:r>
            <a:r>
              <a:rPr kumimoji="0" lang="sv-SE" sz="4400" b="1" i="0" u="none" strike="noStrike" kern="1200" cap="none" spc="0" normalizeH="0" baseline="0" noProof="0" dirty="0" smtClean="0">
                <a:ln>
                  <a:noFill/>
                </a:ln>
                <a:solidFill>
                  <a:schemeClr val="tx1"/>
                </a:solidFill>
                <a:effectLst/>
                <a:uLnTx/>
                <a:uFillTx/>
                <a:latin typeface="+mj-lt"/>
                <a:ea typeface="+mj-ea"/>
                <a:cs typeface="+mj-cs"/>
              </a:rPr>
              <a:t>)</a:t>
            </a:r>
          </a:p>
        </p:txBody>
      </p:sp>
    </p:spTree>
    <p:extLst>
      <p:ext uri="{BB962C8B-B14F-4D97-AF65-F5344CB8AC3E}">
        <p14:creationId xmlns:p14="http://schemas.microsoft.com/office/powerpoint/2010/main" val="10191938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7473" y="542217"/>
            <a:ext cx="7648143" cy="5736107"/>
          </a:xfrm>
          <a:prstGeom prst="rect">
            <a:avLst/>
          </a:prstGeom>
        </p:spPr>
      </p:pic>
    </p:spTree>
    <p:extLst>
      <p:ext uri="{BB962C8B-B14F-4D97-AF65-F5344CB8AC3E}">
        <p14:creationId xmlns:p14="http://schemas.microsoft.com/office/powerpoint/2010/main" val="3813019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ropbox\My Dropbox\SICSlaptop\Egna dokument\Exjobbsrapporten\latex\figs\not used\for thesis presentation\Liljevalchs_map.png"/>
          <p:cNvPicPr>
            <a:picLocks noChangeAspect="1" noChangeArrowheads="1"/>
          </p:cNvPicPr>
          <p:nvPr/>
        </p:nvPicPr>
        <p:blipFill>
          <a:blip r:embed="rId3"/>
          <a:srcRect/>
          <a:stretch>
            <a:fillRect/>
          </a:stretch>
        </p:blipFill>
        <p:spPr bwMode="auto">
          <a:xfrm>
            <a:off x="1714480" y="2071678"/>
            <a:ext cx="5532644" cy="4143404"/>
          </a:xfrm>
          <a:prstGeom prst="rect">
            <a:avLst/>
          </a:prstGeom>
          <a:noFill/>
        </p:spPr>
      </p:pic>
      <p:sp>
        <p:nvSpPr>
          <p:cNvPr id="18" name="Ellips 17"/>
          <p:cNvSpPr/>
          <p:nvPr/>
        </p:nvSpPr>
        <p:spPr>
          <a:xfrm>
            <a:off x="3214678" y="928670"/>
            <a:ext cx="4643470" cy="4429156"/>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Ellips 18"/>
          <p:cNvSpPr/>
          <p:nvPr/>
        </p:nvSpPr>
        <p:spPr>
          <a:xfrm>
            <a:off x="2357422" y="1500174"/>
            <a:ext cx="4643470" cy="4429156"/>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Ellips 19"/>
          <p:cNvSpPr/>
          <p:nvPr/>
        </p:nvSpPr>
        <p:spPr>
          <a:xfrm>
            <a:off x="928662" y="1928802"/>
            <a:ext cx="4643470" cy="4429156"/>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Ellips 20"/>
          <p:cNvSpPr/>
          <p:nvPr/>
        </p:nvSpPr>
        <p:spPr>
          <a:xfrm>
            <a:off x="3500430" y="2143116"/>
            <a:ext cx="4643470" cy="4429156"/>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Ellips 21"/>
          <p:cNvSpPr/>
          <p:nvPr/>
        </p:nvSpPr>
        <p:spPr>
          <a:xfrm>
            <a:off x="4071934" y="2071678"/>
            <a:ext cx="4643470" cy="4429156"/>
          </a:xfrm>
          <a:prstGeom prst="ellipse">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 name="Grupp 13"/>
          <p:cNvGrpSpPr/>
          <p:nvPr/>
        </p:nvGrpSpPr>
        <p:grpSpPr>
          <a:xfrm>
            <a:off x="709589" y="1428712"/>
            <a:ext cx="8215370" cy="5429288"/>
            <a:chOff x="419072" y="1428736"/>
            <a:chExt cx="8215370" cy="5429288"/>
          </a:xfrm>
          <a:solidFill>
            <a:schemeClr val="bg1"/>
          </a:solidFill>
        </p:grpSpPr>
        <p:sp>
          <p:nvSpPr>
            <p:cNvPr id="10" name="Rektangel 9"/>
            <p:cNvSpPr/>
            <p:nvPr/>
          </p:nvSpPr>
          <p:spPr>
            <a:xfrm>
              <a:off x="1142976" y="1428736"/>
              <a:ext cx="6715172" cy="642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ktangel 10"/>
            <p:cNvSpPr/>
            <p:nvPr/>
          </p:nvSpPr>
          <p:spPr>
            <a:xfrm>
              <a:off x="1000100" y="6215082"/>
              <a:ext cx="6715172" cy="642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ktangel 11"/>
            <p:cNvSpPr/>
            <p:nvPr/>
          </p:nvSpPr>
          <p:spPr>
            <a:xfrm flipH="1">
              <a:off x="419072" y="1581136"/>
              <a:ext cx="1081094" cy="5062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ktangel 12"/>
            <p:cNvSpPr/>
            <p:nvPr/>
          </p:nvSpPr>
          <p:spPr>
            <a:xfrm flipH="1">
              <a:off x="7000892" y="1500174"/>
              <a:ext cx="1633550" cy="50625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40</a:t>
            </a:fld>
            <a:endParaRPr lang="sv-SE" dirty="0"/>
          </a:p>
        </p:txBody>
      </p:sp>
      <p:sp>
        <p:nvSpPr>
          <p:cNvPr id="17" name="Rubrik 1"/>
          <p:cNvSpPr txBox="1">
            <a:spLocks/>
          </p:cNvSpPr>
          <p:nvPr/>
        </p:nvSpPr>
        <p:spPr>
          <a:xfrm>
            <a:off x="714375" y="387339"/>
            <a:ext cx="7772400" cy="1470025"/>
          </a:xfrm>
          <a:prstGeom prst="rect">
            <a:avLst/>
          </a:prstGeom>
          <a:solidFill>
            <a:srgbClr val="FFFFCC"/>
          </a:solidFill>
          <a:ln w="60325" cap="rnd">
            <a:solidFill>
              <a:schemeClr val="tx1"/>
            </a:solidFill>
            <a:round/>
          </a:ln>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sv-SE" sz="4400" b="1" dirty="0" err="1" smtClean="0">
                <a:latin typeface="+mj-lt"/>
                <a:ea typeface="+mj-ea"/>
                <a:cs typeface="+mj-cs"/>
              </a:rPr>
              <a:t>Overhearing</a:t>
            </a:r>
            <a:endParaRPr kumimoji="0" lang="sv-SE" sz="4400" b="1"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6914328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41</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6146" name="Picture 2" descr="C:\Dropbox\My Dropbox\SICSlaptop\Egna dokument\Exjobbsrapporten\latex\figs\not used\for thesis presentation\Lega-Rx.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28926" y="2643182"/>
            <a:ext cx="4714908" cy="3071834"/>
          </a:xfrm>
          <a:prstGeom prst="rect">
            <a:avLst/>
          </a:prstGeom>
          <a:noFill/>
          <a:ln>
            <a:noFill/>
          </a:ln>
        </p:spPr>
      </p:pic>
      <p:sp>
        <p:nvSpPr>
          <p:cNvPr id="8" name="Rubrik 1"/>
          <p:cNvSpPr txBox="1">
            <a:spLocks/>
          </p:cNvSpPr>
          <p:nvPr/>
        </p:nvSpPr>
        <p:spPr>
          <a:xfrm>
            <a:off x="714375" y="387339"/>
            <a:ext cx="7772400" cy="1470025"/>
          </a:xfrm>
          <a:prstGeom prst="rect">
            <a:avLst/>
          </a:prstGeom>
          <a:solidFill>
            <a:srgbClr val="FFFFCC"/>
          </a:solidFill>
          <a:ln w="60325" cap="rnd">
            <a:solidFill>
              <a:schemeClr val="tx1"/>
            </a:solidFill>
            <a:round/>
          </a:ln>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4400" b="1" i="0" u="none" strike="noStrike" kern="1200" cap="none" spc="0" normalizeH="0" baseline="0" noProof="0" dirty="0" err="1" smtClean="0">
                <a:ln>
                  <a:noFill/>
                </a:ln>
                <a:solidFill>
                  <a:schemeClr val="tx1"/>
                </a:solidFill>
                <a:effectLst/>
                <a:uLnTx/>
                <a:uFillTx/>
                <a:latin typeface="+mj-lt"/>
                <a:ea typeface="+mj-ea"/>
                <a:cs typeface="+mj-cs"/>
              </a:rPr>
              <a:t>Overh</a:t>
            </a:r>
            <a:r>
              <a:rPr lang="sv-SE" sz="4400" b="1" dirty="0" err="1" smtClean="0">
                <a:latin typeface="+mj-lt"/>
                <a:ea typeface="+mj-ea"/>
                <a:cs typeface="+mj-cs"/>
              </a:rPr>
              <a:t>earing</a:t>
            </a:r>
            <a:r>
              <a:rPr lang="sv-SE" sz="4400" b="1" dirty="0" smtClean="0">
                <a:latin typeface="+mj-lt"/>
                <a:ea typeface="+mj-ea"/>
                <a:cs typeface="+mj-cs"/>
              </a:rPr>
              <a:t> </a:t>
            </a:r>
            <a:r>
              <a:rPr lang="sv-SE" sz="4400" b="1" dirty="0" err="1" smtClean="0">
                <a:latin typeface="+mj-lt"/>
                <a:ea typeface="+mj-ea"/>
                <a:cs typeface="+mj-cs"/>
              </a:rPr>
              <a:t>Costs</a:t>
            </a:r>
            <a:endParaRPr kumimoji="0" lang="sv-SE" sz="4400" b="1" i="0" u="none" strike="noStrike" kern="1200" cap="none" spc="0" normalizeH="0" baseline="0" noProof="0" dirty="0" smtClean="0">
              <a:ln>
                <a:noFill/>
              </a:ln>
              <a:solidFill>
                <a:schemeClr val="tx1"/>
              </a:solidFill>
              <a:effectLst/>
              <a:uLnTx/>
              <a:uFillTx/>
              <a:latin typeface="+mj-lt"/>
              <a:ea typeface="+mj-ea"/>
              <a:cs typeface="+mj-cs"/>
            </a:endParaRPr>
          </a:p>
        </p:txBody>
      </p:sp>
      <p:cxnSp>
        <p:nvCxnSpPr>
          <p:cNvPr id="12" name="Rak pil 11"/>
          <p:cNvCxnSpPr/>
          <p:nvPr/>
        </p:nvCxnSpPr>
        <p:spPr>
          <a:xfrm rot="10800000">
            <a:off x="3428993" y="5572140"/>
            <a:ext cx="4036215" cy="1588"/>
          </a:xfrm>
          <a:prstGeom prst="straightConnector1">
            <a:avLst/>
          </a:prstGeom>
          <a:ln w="63500">
            <a:solidFill>
              <a:schemeClr val="accent3">
                <a:lumMod val="50000"/>
              </a:schemeClr>
            </a:solidFill>
            <a:headEnd type="triangle"/>
            <a:tailEnd type="none"/>
          </a:ln>
        </p:spPr>
        <p:style>
          <a:lnRef idx="2">
            <a:schemeClr val="accent2"/>
          </a:lnRef>
          <a:fillRef idx="0">
            <a:schemeClr val="accent2"/>
          </a:fillRef>
          <a:effectRef idx="1">
            <a:schemeClr val="accent2"/>
          </a:effectRef>
          <a:fontRef idx="minor">
            <a:schemeClr val="tx1"/>
          </a:fontRef>
        </p:style>
      </p:cxnSp>
      <p:sp>
        <p:nvSpPr>
          <p:cNvPr id="14" name="textruta 13"/>
          <p:cNvSpPr txBox="1"/>
          <p:nvPr/>
        </p:nvSpPr>
        <p:spPr>
          <a:xfrm>
            <a:off x="1928794" y="1986969"/>
            <a:ext cx="2500330" cy="584775"/>
          </a:xfrm>
          <a:prstGeom prst="rect">
            <a:avLst/>
          </a:prstGeom>
          <a:noFill/>
        </p:spPr>
        <p:txBody>
          <a:bodyPr vert="horz" wrap="square" rtlCol="0">
            <a:spAutoFit/>
          </a:bodyPr>
          <a:lstStyle/>
          <a:p>
            <a:pPr algn="r"/>
            <a:r>
              <a:rPr lang="sv-SE" sz="3200" b="1" dirty="0" smtClean="0">
                <a:solidFill>
                  <a:schemeClr val="bg2">
                    <a:lumMod val="25000"/>
                  </a:schemeClr>
                </a:solidFill>
              </a:rPr>
              <a:t>Energy </a:t>
            </a:r>
            <a:r>
              <a:rPr lang="sv-SE" sz="3200" b="1" dirty="0" err="1" smtClean="0">
                <a:solidFill>
                  <a:schemeClr val="bg2">
                    <a:lumMod val="25000"/>
                  </a:schemeClr>
                </a:solidFill>
              </a:rPr>
              <a:t>Cost</a:t>
            </a:r>
            <a:endParaRPr lang="sv-SE" sz="2800" b="1" dirty="0">
              <a:solidFill>
                <a:schemeClr val="bg2">
                  <a:lumMod val="25000"/>
                </a:schemeClr>
              </a:solidFill>
            </a:endParaRPr>
          </a:p>
        </p:txBody>
      </p:sp>
      <p:sp>
        <p:nvSpPr>
          <p:cNvPr id="15" name="textruta 14"/>
          <p:cNvSpPr txBox="1"/>
          <p:nvPr/>
        </p:nvSpPr>
        <p:spPr>
          <a:xfrm>
            <a:off x="7143768" y="5286388"/>
            <a:ext cx="1500198" cy="584775"/>
          </a:xfrm>
          <a:prstGeom prst="rect">
            <a:avLst/>
          </a:prstGeom>
          <a:noFill/>
        </p:spPr>
        <p:txBody>
          <a:bodyPr vert="horz" wrap="square" rtlCol="0">
            <a:spAutoFit/>
          </a:bodyPr>
          <a:lstStyle/>
          <a:p>
            <a:pPr algn="r"/>
            <a:r>
              <a:rPr lang="sv-SE" sz="3200" b="1" dirty="0" err="1" smtClean="0">
                <a:solidFill>
                  <a:schemeClr val="bg2">
                    <a:lumMod val="25000"/>
                  </a:schemeClr>
                </a:solidFill>
              </a:rPr>
              <a:t>node</a:t>
            </a:r>
            <a:endParaRPr lang="sv-SE" sz="3200" b="1" dirty="0">
              <a:solidFill>
                <a:schemeClr val="bg2">
                  <a:lumMod val="25000"/>
                </a:schemeClr>
              </a:solidFill>
            </a:endParaRPr>
          </a:p>
        </p:txBody>
      </p:sp>
      <p:grpSp>
        <p:nvGrpSpPr>
          <p:cNvPr id="23" name="Grupp 22"/>
          <p:cNvGrpSpPr/>
          <p:nvPr/>
        </p:nvGrpSpPr>
        <p:grpSpPr>
          <a:xfrm>
            <a:off x="71438" y="4071942"/>
            <a:ext cx="3643306" cy="1571636"/>
            <a:chOff x="142876" y="4000504"/>
            <a:chExt cx="3643306" cy="1571636"/>
          </a:xfrm>
        </p:grpSpPr>
        <p:sp>
          <p:nvSpPr>
            <p:cNvPr id="17" name="Ellips 16"/>
            <p:cNvSpPr/>
            <p:nvPr/>
          </p:nvSpPr>
          <p:spPr>
            <a:xfrm>
              <a:off x="3286116" y="4000504"/>
              <a:ext cx="500066" cy="157163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textruta 17"/>
            <p:cNvSpPr txBox="1"/>
            <p:nvPr/>
          </p:nvSpPr>
          <p:spPr>
            <a:xfrm>
              <a:off x="142876" y="4214818"/>
              <a:ext cx="2857488" cy="954107"/>
            </a:xfrm>
            <a:prstGeom prst="rect">
              <a:avLst/>
            </a:prstGeom>
            <a:solidFill>
              <a:srgbClr val="ECF2FA"/>
            </a:solidFill>
            <a:ln w="50800">
              <a:solidFill>
                <a:srgbClr val="FF0000"/>
              </a:solidFill>
            </a:ln>
          </p:spPr>
          <p:txBody>
            <a:bodyPr wrap="square" rtlCol="0">
              <a:spAutoFit/>
            </a:bodyPr>
            <a:lstStyle/>
            <a:p>
              <a:pPr algn="ctr"/>
              <a:r>
                <a:rPr lang="sv-SE" sz="2800" b="1" dirty="0" smtClean="0">
                  <a:solidFill>
                    <a:srgbClr val="FF0000"/>
                  </a:solidFill>
                </a:rPr>
                <a:t>Broadcast </a:t>
              </a:r>
              <a:r>
                <a:rPr lang="sv-SE" sz="2800" b="1" dirty="0" err="1" smtClean="0">
                  <a:solidFill>
                    <a:srgbClr val="FF0000"/>
                  </a:solidFill>
                </a:rPr>
                <a:t>up</a:t>
              </a:r>
              <a:r>
                <a:rPr lang="sv-SE" sz="2800" b="1" dirty="0" smtClean="0">
                  <a:solidFill>
                    <a:srgbClr val="FF0000"/>
                  </a:solidFill>
                </a:rPr>
                <a:t> to 50 </a:t>
              </a:r>
              <a:r>
                <a:rPr lang="sv-SE" sz="2800" b="1" dirty="0" err="1" smtClean="0">
                  <a:solidFill>
                    <a:srgbClr val="FF0000"/>
                  </a:solidFill>
                </a:rPr>
                <a:t>times</a:t>
              </a:r>
              <a:r>
                <a:rPr lang="sv-SE" sz="2800" b="1" dirty="0" smtClean="0">
                  <a:solidFill>
                    <a:srgbClr val="FF0000"/>
                  </a:solidFill>
                </a:rPr>
                <a:t> </a:t>
              </a:r>
              <a:r>
                <a:rPr lang="sv-SE" sz="2800" b="1" dirty="0" err="1" smtClean="0">
                  <a:solidFill>
                    <a:srgbClr val="FF0000"/>
                  </a:solidFill>
                </a:rPr>
                <a:t>higher</a:t>
              </a:r>
              <a:r>
                <a:rPr lang="sv-SE" sz="2800" b="1" dirty="0" smtClean="0">
                  <a:solidFill>
                    <a:srgbClr val="FF0000"/>
                  </a:solidFill>
                </a:rPr>
                <a:t>!</a:t>
              </a:r>
              <a:endParaRPr lang="sv-SE" sz="2800" b="1" dirty="0">
                <a:solidFill>
                  <a:srgbClr val="FF0000"/>
                </a:solidFill>
              </a:endParaRPr>
            </a:p>
          </p:txBody>
        </p:sp>
        <p:cxnSp>
          <p:nvCxnSpPr>
            <p:cNvPr id="19" name="Rak pil 18"/>
            <p:cNvCxnSpPr>
              <a:stCxn id="18" idx="3"/>
              <a:endCxn id="17" idx="2"/>
            </p:cNvCxnSpPr>
            <p:nvPr/>
          </p:nvCxnSpPr>
          <p:spPr>
            <a:xfrm>
              <a:off x="3000364" y="4691872"/>
              <a:ext cx="285752" cy="9445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6" name="Frihandsfigur 15"/>
          <p:cNvSpPr/>
          <p:nvPr/>
        </p:nvSpPr>
        <p:spPr>
          <a:xfrm>
            <a:off x="3403282" y="4235475"/>
            <a:ext cx="4135902" cy="1069145"/>
          </a:xfrm>
          <a:custGeom>
            <a:avLst/>
            <a:gdLst>
              <a:gd name="connsiteX0" fmla="*/ 0 w 4135902"/>
              <a:gd name="connsiteY0" fmla="*/ 0 h 1069145"/>
              <a:gd name="connsiteX1" fmla="*/ 42203 w 4135902"/>
              <a:gd name="connsiteY1" fmla="*/ 28135 h 1069145"/>
              <a:gd name="connsiteX2" fmla="*/ 196948 w 4135902"/>
              <a:gd name="connsiteY2" fmla="*/ 56271 h 1069145"/>
              <a:gd name="connsiteX3" fmla="*/ 281354 w 4135902"/>
              <a:gd name="connsiteY3" fmla="*/ 84406 h 1069145"/>
              <a:gd name="connsiteX4" fmla="*/ 323557 w 4135902"/>
              <a:gd name="connsiteY4" fmla="*/ 98474 h 1069145"/>
              <a:gd name="connsiteX5" fmla="*/ 633046 w 4135902"/>
              <a:gd name="connsiteY5" fmla="*/ 126609 h 1069145"/>
              <a:gd name="connsiteX6" fmla="*/ 886265 w 4135902"/>
              <a:gd name="connsiteY6" fmla="*/ 140677 h 1069145"/>
              <a:gd name="connsiteX7" fmla="*/ 928468 w 4135902"/>
              <a:gd name="connsiteY7" fmla="*/ 168812 h 1069145"/>
              <a:gd name="connsiteX8" fmla="*/ 1012874 w 4135902"/>
              <a:gd name="connsiteY8" fmla="*/ 225083 h 1069145"/>
              <a:gd name="connsiteX9" fmla="*/ 1097280 w 4135902"/>
              <a:gd name="connsiteY9" fmla="*/ 239151 h 1069145"/>
              <a:gd name="connsiteX10" fmla="*/ 1406769 w 4135902"/>
              <a:gd name="connsiteY10" fmla="*/ 253218 h 1069145"/>
              <a:gd name="connsiteX11" fmla="*/ 1716258 w 4135902"/>
              <a:gd name="connsiteY11" fmla="*/ 323557 h 1069145"/>
              <a:gd name="connsiteX12" fmla="*/ 2110154 w 4135902"/>
              <a:gd name="connsiteY12" fmla="*/ 365760 h 1069145"/>
              <a:gd name="connsiteX13" fmla="*/ 2194560 w 4135902"/>
              <a:gd name="connsiteY13" fmla="*/ 379828 h 1069145"/>
              <a:gd name="connsiteX14" fmla="*/ 2236763 w 4135902"/>
              <a:gd name="connsiteY14" fmla="*/ 393895 h 1069145"/>
              <a:gd name="connsiteX15" fmla="*/ 2293034 w 4135902"/>
              <a:gd name="connsiteY15" fmla="*/ 407963 h 1069145"/>
              <a:gd name="connsiteX16" fmla="*/ 2391508 w 4135902"/>
              <a:gd name="connsiteY16" fmla="*/ 436098 h 1069145"/>
              <a:gd name="connsiteX17" fmla="*/ 2532185 w 4135902"/>
              <a:gd name="connsiteY17" fmla="*/ 464234 h 1069145"/>
              <a:gd name="connsiteX18" fmla="*/ 3010486 w 4135902"/>
              <a:gd name="connsiteY18" fmla="*/ 478301 h 1069145"/>
              <a:gd name="connsiteX19" fmla="*/ 3038622 w 4135902"/>
              <a:gd name="connsiteY19" fmla="*/ 506437 h 1069145"/>
              <a:gd name="connsiteX20" fmla="*/ 3052689 w 4135902"/>
              <a:gd name="connsiteY20" fmla="*/ 548640 h 1069145"/>
              <a:gd name="connsiteX21" fmla="*/ 3137095 w 4135902"/>
              <a:gd name="connsiteY21" fmla="*/ 576775 h 1069145"/>
              <a:gd name="connsiteX22" fmla="*/ 3277772 w 4135902"/>
              <a:gd name="connsiteY22" fmla="*/ 604911 h 1069145"/>
              <a:gd name="connsiteX23" fmla="*/ 3432517 w 4135902"/>
              <a:gd name="connsiteY23" fmla="*/ 618978 h 1069145"/>
              <a:gd name="connsiteX24" fmla="*/ 3573194 w 4135902"/>
              <a:gd name="connsiteY24" fmla="*/ 661181 h 1069145"/>
              <a:gd name="connsiteX25" fmla="*/ 3615397 w 4135902"/>
              <a:gd name="connsiteY25" fmla="*/ 675249 h 1069145"/>
              <a:gd name="connsiteX26" fmla="*/ 3657600 w 4135902"/>
              <a:gd name="connsiteY26" fmla="*/ 703385 h 1069145"/>
              <a:gd name="connsiteX27" fmla="*/ 3713871 w 4135902"/>
              <a:gd name="connsiteY27" fmla="*/ 773723 h 1069145"/>
              <a:gd name="connsiteX28" fmla="*/ 3756074 w 4135902"/>
              <a:gd name="connsiteY28" fmla="*/ 787791 h 1069145"/>
              <a:gd name="connsiteX29" fmla="*/ 3840480 w 4135902"/>
              <a:gd name="connsiteY29" fmla="*/ 844061 h 1069145"/>
              <a:gd name="connsiteX30" fmla="*/ 3868615 w 4135902"/>
              <a:gd name="connsiteY30" fmla="*/ 872197 h 1069145"/>
              <a:gd name="connsiteX31" fmla="*/ 3910818 w 4135902"/>
              <a:gd name="connsiteY31" fmla="*/ 886265 h 1069145"/>
              <a:gd name="connsiteX32" fmla="*/ 3995225 w 4135902"/>
              <a:gd name="connsiteY32" fmla="*/ 942535 h 1069145"/>
              <a:gd name="connsiteX33" fmla="*/ 4079631 w 4135902"/>
              <a:gd name="connsiteY33" fmla="*/ 1041009 h 1069145"/>
              <a:gd name="connsiteX34" fmla="*/ 4135902 w 4135902"/>
              <a:gd name="connsiteY34" fmla="*/ 1069145 h 106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35902" h="1069145">
                <a:moveTo>
                  <a:pt x="0" y="0"/>
                </a:moveTo>
                <a:cubicBezTo>
                  <a:pt x="14068" y="9378"/>
                  <a:pt x="27081" y="20574"/>
                  <a:pt x="42203" y="28135"/>
                </a:cubicBezTo>
                <a:cubicBezTo>
                  <a:pt x="85576" y="49821"/>
                  <a:pt x="158149" y="51421"/>
                  <a:pt x="196948" y="56271"/>
                </a:cubicBezTo>
                <a:lnTo>
                  <a:pt x="281354" y="84406"/>
                </a:lnTo>
                <a:cubicBezTo>
                  <a:pt x="295422" y="89095"/>
                  <a:pt x="308930" y="96036"/>
                  <a:pt x="323557" y="98474"/>
                </a:cubicBezTo>
                <a:cubicBezTo>
                  <a:pt x="478834" y="124352"/>
                  <a:pt x="388140" y="112202"/>
                  <a:pt x="633046" y="126609"/>
                </a:cubicBezTo>
                <a:lnTo>
                  <a:pt x="886265" y="140677"/>
                </a:lnTo>
                <a:cubicBezTo>
                  <a:pt x="900333" y="150055"/>
                  <a:pt x="915266" y="158250"/>
                  <a:pt x="928468" y="168812"/>
                </a:cubicBezTo>
                <a:cubicBezTo>
                  <a:pt x="971383" y="203144"/>
                  <a:pt x="944816" y="204666"/>
                  <a:pt x="1012874" y="225083"/>
                </a:cubicBezTo>
                <a:cubicBezTo>
                  <a:pt x="1040195" y="233279"/>
                  <a:pt x="1068829" y="237119"/>
                  <a:pt x="1097280" y="239151"/>
                </a:cubicBezTo>
                <a:cubicBezTo>
                  <a:pt x="1200287" y="246509"/>
                  <a:pt x="1303606" y="248529"/>
                  <a:pt x="1406769" y="253218"/>
                </a:cubicBezTo>
                <a:cubicBezTo>
                  <a:pt x="1620290" y="324392"/>
                  <a:pt x="1516562" y="303587"/>
                  <a:pt x="1716258" y="323557"/>
                </a:cubicBezTo>
                <a:cubicBezTo>
                  <a:pt x="1898635" y="384348"/>
                  <a:pt x="1771038" y="350345"/>
                  <a:pt x="2110154" y="365760"/>
                </a:cubicBezTo>
                <a:cubicBezTo>
                  <a:pt x="2138289" y="370449"/>
                  <a:pt x="2166716" y="373640"/>
                  <a:pt x="2194560" y="379828"/>
                </a:cubicBezTo>
                <a:cubicBezTo>
                  <a:pt x="2209035" y="383045"/>
                  <a:pt x="2222505" y="389821"/>
                  <a:pt x="2236763" y="393895"/>
                </a:cubicBezTo>
                <a:cubicBezTo>
                  <a:pt x="2255353" y="399206"/>
                  <a:pt x="2274444" y="402651"/>
                  <a:pt x="2293034" y="407963"/>
                </a:cubicBezTo>
                <a:cubicBezTo>
                  <a:pt x="2366857" y="429056"/>
                  <a:pt x="2303539" y="417248"/>
                  <a:pt x="2391508" y="436098"/>
                </a:cubicBezTo>
                <a:cubicBezTo>
                  <a:pt x="2438268" y="446118"/>
                  <a:pt x="2484475" y="460981"/>
                  <a:pt x="2532185" y="464234"/>
                </a:cubicBezTo>
                <a:cubicBezTo>
                  <a:pt x="2691318" y="475084"/>
                  <a:pt x="2851052" y="473612"/>
                  <a:pt x="3010486" y="478301"/>
                </a:cubicBezTo>
                <a:cubicBezTo>
                  <a:pt x="3019865" y="487680"/>
                  <a:pt x="3031798" y="495064"/>
                  <a:pt x="3038622" y="506437"/>
                </a:cubicBezTo>
                <a:cubicBezTo>
                  <a:pt x="3046251" y="519152"/>
                  <a:pt x="3040623" y="540021"/>
                  <a:pt x="3052689" y="548640"/>
                </a:cubicBezTo>
                <a:cubicBezTo>
                  <a:pt x="3076822" y="565878"/>
                  <a:pt x="3108323" y="569582"/>
                  <a:pt x="3137095" y="576775"/>
                </a:cubicBezTo>
                <a:cubicBezTo>
                  <a:pt x="3195058" y="591266"/>
                  <a:pt x="3212622" y="597246"/>
                  <a:pt x="3277772" y="604911"/>
                </a:cubicBezTo>
                <a:cubicBezTo>
                  <a:pt x="3329212" y="610963"/>
                  <a:pt x="3380935" y="614289"/>
                  <a:pt x="3432517" y="618978"/>
                </a:cubicBezTo>
                <a:cubicBezTo>
                  <a:pt x="3517557" y="640238"/>
                  <a:pt x="3470451" y="626933"/>
                  <a:pt x="3573194" y="661181"/>
                </a:cubicBezTo>
                <a:cubicBezTo>
                  <a:pt x="3587262" y="665870"/>
                  <a:pt x="3603059" y="667023"/>
                  <a:pt x="3615397" y="675249"/>
                </a:cubicBezTo>
                <a:lnTo>
                  <a:pt x="3657600" y="703385"/>
                </a:lnTo>
                <a:cubicBezTo>
                  <a:pt x="3670380" y="722556"/>
                  <a:pt x="3691596" y="760358"/>
                  <a:pt x="3713871" y="773723"/>
                </a:cubicBezTo>
                <a:cubicBezTo>
                  <a:pt x="3726587" y="781352"/>
                  <a:pt x="3742006" y="783102"/>
                  <a:pt x="3756074" y="787791"/>
                </a:cubicBezTo>
                <a:cubicBezTo>
                  <a:pt x="3810822" y="869914"/>
                  <a:pt x="3749638" y="798640"/>
                  <a:pt x="3840480" y="844061"/>
                </a:cubicBezTo>
                <a:cubicBezTo>
                  <a:pt x="3852343" y="849992"/>
                  <a:pt x="3857242" y="865373"/>
                  <a:pt x="3868615" y="872197"/>
                </a:cubicBezTo>
                <a:cubicBezTo>
                  <a:pt x="3881330" y="879826"/>
                  <a:pt x="3897855" y="879064"/>
                  <a:pt x="3910818" y="886265"/>
                </a:cubicBezTo>
                <a:cubicBezTo>
                  <a:pt x="3940377" y="902687"/>
                  <a:pt x="3995225" y="942535"/>
                  <a:pt x="3995225" y="942535"/>
                </a:cubicBezTo>
                <a:cubicBezTo>
                  <a:pt x="4013226" y="969536"/>
                  <a:pt x="4050390" y="1031262"/>
                  <a:pt x="4079631" y="1041009"/>
                </a:cubicBezTo>
                <a:cubicBezTo>
                  <a:pt x="4128125" y="1057174"/>
                  <a:pt x="4111349" y="1044592"/>
                  <a:pt x="4135902" y="1069145"/>
                </a:cubicBezTo>
              </a:path>
            </a:pathLst>
          </a:cu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0" name="Rak pil 19"/>
          <p:cNvCxnSpPr/>
          <p:nvPr/>
        </p:nvCxnSpPr>
        <p:spPr>
          <a:xfrm rot="5400000" flipH="1" flipV="1">
            <a:off x="1858150" y="4142586"/>
            <a:ext cx="3000396" cy="1588"/>
          </a:xfrm>
          <a:prstGeom prst="straightConnector1">
            <a:avLst/>
          </a:prstGeom>
          <a:ln w="76200">
            <a:solidFill>
              <a:schemeClr val="accent1">
                <a:lumMod val="50000"/>
              </a:schemeClr>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29038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000"/>
                                        <p:tgtEl>
                                          <p:spTgt spid="12"/>
                                        </p:tgtEl>
                                      </p:cBhvr>
                                    </p:animEffect>
                                  </p:childTnLst>
                                </p:cTn>
                              </p:par>
                              <p:par>
                                <p:cTn id="8" presetID="22" presetClass="entr" presetSubtype="8" fill="hold" grpId="0" nodeType="withEffect">
                                  <p:stCondLst>
                                    <p:cond delay="150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2000"/>
                                        <p:tgtEl>
                                          <p:spTgt spid="16"/>
                                        </p:tgtEl>
                                      </p:cBhvr>
                                    </p:animEffect>
                                  </p:childTnLst>
                                </p:cTn>
                              </p:par>
                              <p:par>
                                <p:cTn id="11" presetID="1" presetClass="entr" presetSubtype="0" fill="hold" nodeType="withEffect">
                                  <p:stCondLst>
                                    <p:cond delay="4000"/>
                                  </p:stCondLst>
                                  <p:childTnLst>
                                    <p:set>
                                      <p:cBhvr>
                                        <p:cTn id="12" dur="1" fill="hold">
                                          <p:stCondLst>
                                            <p:cond delay="0"/>
                                          </p:stCondLst>
                                        </p:cTn>
                                        <p:tgtEl>
                                          <p:spTgt spid="23"/>
                                        </p:tgtEl>
                                        <p:attrNameLst>
                                          <p:attrName>style.visibility</p:attrName>
                                        </p:attrNameLst>
                                      </p:cBhvr>
                                      <p:to>
                                        <p:strVal val="visible"/>
                                      </p:to>
                                    </p:set>
                                  </p:childTnLst>
                                </p:cTn>
                              </p:par>
                              <p:par>
                                <p:cTn id="13" presetID="22" presetClass="entr" presetSubtype="4"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42</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4100" name="Picture 4" descr="C:\Dropbox\My Dropbox\SICSlaptop\Egna dokument\Exjobbsrapporten\latex\figs\not used\for thesis presentation\Lega-Rx.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00232" y="2571744"/>
            <a:ext cx="5000660" cy="3214710"/>
          </a:xfrm>
          <a:prstGeom prst="rect">
            <a:avLst/>
          </a:prstGeom>
          <a:noFill/>
        </p:spPr>
      </p:pic>
      <p:sp>
        <p:nvSpPr>
          <p:cNvPr id="8" name="Rubrik 1"/>
          <p:cNvSpPr txBox="1">
            <a:spLocks/>
          </p:cNvSpPr>
          <p:nvPr/>
        </p:nvSpPr>
        <p:spPr>
          <a:xfrm>
            <a:off x="714375" y="387339"/>
            <a:ext cx="7772400" cy="1470025"/>
          </a:xfrm>
          <a:prstGeom prst="rect">
            <a:avLst/>
          </a:prstGeom>
          <a:solidFill>
            <a:srgbClr val="FFFFCC"/>
          </a:solidFill>
          <a:ln w="60325" cap="rnd">
            <a:solidFill>
              <a:schemeClr val="tx1"/>
            </a:solidFill>
            <a:round/>
          </a:ln>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4400" b="1" i="0" u="none" strike="noStrike" kern="1200" cap="none" spc="0" normalizeH="0" baseline="0" noProof="0" dirty="0" err="1" smtClean="0">
                <a:ln>
                  <a:noFill/>
                </a:ln>
                <a:solidFill>
                  <a:schemeClr val="tx1"/>
                </a:solidFill>
                <a:effectLst/>
                <a:uLnTx/>
                <a:uFillTx/>
                <a:latin typeface="+mj-lt"/>
                <a:ea typeface="+mj-ea"/>
                <a:cs typeface="+mj-cs"/>
              </a:rPr>
              <a:t>Deterministic</a:t>
            </a:r>
            <a:r>
              <a:rPr kumimoji="0" lang="sv-SE" sz="4400" b="1" i="0" u="none" strike="noStrike" kern="1200" cap="none" spc="0" normalizeH="0" noProof="0" dirty="0" smtClean="0">
                <a:ln>
                  <a:noFill/>
                </a:ln>
                <a:solidFill>
                  <a:schemeClr val="tx1"/>
                </a:solidFill>
                <a:effectLst/>
                <a:uLnTx/>
                <a:uFillTx/>
                <a:latin typeface="+mj-lt"/>
                <a:ea typeface="+mj-ea"/>
                <a:cs typeface="+mj-cs"/>
              </a:rPr>
              <a:t> Power </a:t>
            </a:r>
            <a:r>
              <a:rPr kumimoji="0" lang="sv-SE" sz="4400" b="1" i="0" u="none" strike="noStrike" kern="1200" cap="none" spc="0" normalizeH="0" noProof="0" dirty="0" err="1" smtClean="0">
                <a:ln>
                  <a:noFill/>
                </a:ln>
                <a:solidFill>
                  <a:schemeClr val="tx1"/>
                </a:solidFill>
                <a:effectLst/>
                <a:uLnTx/>
                <a:uFillTx/>
                <a:latin typeface="+mj-lt"/>
                <a:ea typeface="+mj-ea"/>
                <a:cs typeface="+mj-cs"/>
              </a:rPr>
              <a:t>Consumption</a:t>
            </a:r>
            <a:endParaRPr kumimoji="0" lang="sv-SE"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Rektangel 6"/>
          <p:cNvSpPr/>
          <p:nvPr/>
        </p:nvSpPr>
        <p:spPr>
          <a:xfrm>
            <a:off x="2325338" y="5532786"/>
            <a:ext cx="4572032" cy="214314"/>
          </a:xfrm>
          <a:prstGeom prst="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ktangel 16"/>
          <p:cNvSpPr/>
          <p:nvPr/>
        </p:nvSpPr>
        <p:spPr>
          <a:xfrm>
            <a:off x="2000232" y="3852884"/>
            <a:ext cx="5143536" cy="1504942"/>
          </a:xfrm>
          <a:prstGeom prst="rect">
            <a:avLst/>
          </a:prstGeom>
          <a:noFill/>
          <a:ln w="63500">
            <a:solidFill>
              <a:srgbClr val="FF0000"/>
            </a:solidFill>
          </a:ln>
          <a:scene3d>
            <a:camera prst="orthographicFront">
              <a:rot lat="0" lon="0" rev="206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textruta 20"/>
          <p:cNvSpPr txBox="1"/>
          <p:nvPr/>
        </p:nvSpPr>
        <p:spPr>
          <a:xfrm>
            <a:off x="5072066" y="5286388"/>
            <a:ext cx="3143272" cy="584775"/>
          </a:xfrm>
          <a:prstGeom prst="rect">
            <a:avLst/>
          </a:prstGeom>
          <a:noFill/>
        </p:spPr>
        <p:txBody>
          <a:bodyPr vert="horz" wrap="square" rtlCol="0">
            <a:spAutoFit/>
          </a:bodyPr>
          <a:lstStyle/>
          <a:p>
            <a:pPr algn="r"/>
            <a:r>
              <a:rPr lang="sv-SE" sz="3200" b="1" dirty="0" err="1" smtClean="0">
                <a:solidFill>
                  <a:schemeClr val="bg2">
                    <a:lumMod val="25000"/>
                  </a:schemeClr>
                </a:solidFill>
              </a:rPr>
              <a:t>node</a:t>
            </a:r>
            <a:endParaRPr lang="sv-SE" sz="3200" b="1" dirty="0">
              <a:solidFill>
                <a:schemeClr val="bg2">
                  <a:lumMod val="25000"/>
                </a:schemeClr>
              </a:solidFill>
            </a:endParaRPr>
          </a:p>
        </p:txBody>
      </p:sp>
      <p:sp>
        <p:nvSpPr>
          <p:cNvPr id="10" name="textruta 9"/>
          <p:cNvSpPr txBox="1"/>
          <p:nvPr/>
        </p:nvSpPr>
        <p:spPr>
          <a:xfrm>
            <a:off x="1214414" y="2000240"/>
            <a:ext cx="2500330" cy="584775"/>
          </a:xfrm>
          <a:prstGeom prst="rect">
            <a:avLst/>
          </a:prstGeom>
          <a:noFill/>
        </p:spPr>
        <p:txBody>
          <a:bodyPr vert="horz" wrap="square" rtlCol="0">
            <a:spAutoFit/>
          </a:bodyPr>
          <a:lstStyle/>
          <a:p>
            <a:pPr algn="r"/>
            <a:r>
              <a:rPr lang="sv-SE" sz="3200" b="1" dirty="0" smtClean="0">
                <a:solidFill>
                  <a:schemeClr val="bg2">
                    <a:lumMod val="25000"/>
                  </a:schemeClr>
                </a:solidFill>
              </a:rPr>
              <a:t>Energy </a:t>
            </a:r>
            <a:r>
              <a:rPr lang="sv-SE" sz="3200" b="1" dirty="0" err="1" smtClean="0">
                <a:solidFill>
                  <a:schemeClr val="bg2">
                    <a:lumMod val="25000"/>
                  </a:schemeClr>
                </a:solidFill>
              </a:rPr>
              <a:t>Cost</a:t>
            </a:r>
            <a:endParaRPr lang="sv-SE" sz="2800" b="1" dirty="0">
              <a:solidFill>
                <a:schemeClr val="bg2">
                  <a:lumMod val="25000"/>
                </a:schemeClr>
              </a:solidFill>
            </a:endParaRPr>
          </a:p>
        </p:txBody>
      </p:sp>
      <p:cxnSp>
        <p:nvCxnSpPr>
          <p:cNvPr id="11" name="Rak pil 10"/>
          <p:cNvCxnSpPr/>
          <p:nvPr/>
        </p:nvCxnSpPr>
        <p:spPr>
          <a:xfrm rot="5400000" flipH="1" flipV="1">
            <a:off x="1000894" y="4142586"/>
            <a:ext cx="3000396" cy="1588"/>
          </a:xfrm>
          <a:prstGeom prst="straightConnector1">
            <a:avLst/>
          </a:prstGeom>
          <a:ln w="76200">
            <a:solidFill>
              <a:schemeClr val="accent1">
                <a:lumMod val="50000"/>
              </a:schemeClr>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32309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43</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pic>
        <p:nvPicPr>
          <p:cNvPr id="4099" name="Picture 3" descr="C:\Dropbox\My Dropbox\SICSlaptop\Egna dokument\Exjobbsrapporten\latex\figs\not used\for thesis presentation\Lega-Rx-PC.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357818" y="3071810"/>
            <a:ext cx="3214710" cy="2340651"/>
          </a:xfrm>
          <a:prstGeom prst="rect">
            <a:avLst/>
          </a:prstGeom>
          <a:noFill/>
        </p:spPr>
      </p:pic>
      <p:pic>
        <p:nvPicPr>
          <p:cNvPr id="4100" name="Picture 4" descr="C:\Dropbox\My Dropbox\SICSlaptop\Egna dokument\Exjobbsrapporten\latex\figs\not used\for thesis presentation\Lega-Rx.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28662" y="3071810"/>
            <a:ext cx="3414051" cy="2357454"/>
          </a:xfrm>
          <a:prstGeom prst="rect">
            <a:avLst/>
          </a:prstGeom>
          <a:noFill/>
        </p:spPr>
      </p:pic>
      <p:sp>
        <p:nvSpPr>
          <p:cNvPr id="8" name="Rubrik 1"/>
          <p:cNvSpPr txBox="1">
            <a:spLocks/>
          </p:cNvSpPr>
          <p:nvPr/>
        </p:nvSpPr>
        <p:spPr>
          <a:xfrm>
            <a:off x="714375" y="387339"/>
            <a:ext cx="7772400" cy="1470025"/>
          </a:xfrm>
          <a:prstGeom prst="rect">
            <a:avLst/>
          </a:prstGeom>
          <a:solidFill>
            <a:srgbClr val="FFFFCC"/>
          </a:solidFill>
          <a:ln w="60325" cap="rnd">
            <a:solidFill>
              <a:schemeClr val="tx1"/>
            </a:solidFill>
            <a:round/>
          </a:ln>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4400" b="1" i="0" u="none" strike="noStrike" kern="1200" cap="none" spc="0" normalizeH="0" baseline="0" noProof="0" dirty="0" err="1" smtClean="0">
                <a:ln>
                  <a:noFill/>
                </a:ln>
                <a:solidFill>
                  <a:schemeClr val="tx1"/>
                </a:solidFill>
                <a:effectLst/>
                <a:uLnTx/>
                <a:uFillTx/>
                <a:latin typeface="+mj-lt"/>
                <a:ea typeface="+mj-ea"/>
                <a:cs typeface="+mj-cs"/>
              </a:rPr>
              <a:t>Deterministic</a:t>
            </a:r>
            <a:r>
              <a:rPr kumimoji="0" lang="sv-SE" sz="4400" b="1" i="0" u="none" strike="noStrike" kern="1200" cap="none" spc="0" normalizeH="0" noProof="0" dirty="0" smtClean="0">
                <a:ln>
                  <a:noFill/>
                </a:ln>
                <a:solidFill>
                  <a:schemeClr val="tx1"/>
                </a:solidFill>
                <a:effectLst/>
                <a:uLnTx/>
                <a:uFillTx/>
                <a:latin typeface="+mj-lt"/>
                <a:ea typeface="+mj-ea"/>
                <a:cs typeface="+mj-cs"/>
              </a:rPr>
              <a:t> Power </a:t>
            </a:r>
            <a:r>
              <a:rPr kumimoji="0" lang="sv-SE" sz="4400" b="1" i="0" u="none" strike="noStrike" kern="1200" cap="none" spc="0" normalizeH="0" noProof="0" dirty="0" err="1" smtClean="0">
                <a:ln>
                  <a:noFill/>
                </a:ln>
                <a:solidFill>
                  <a:schemeClr val="tx1"/>
                </a:solidFill>
                <a:effectLst/>
                <a:uLnTx/>
                <a:uFillTx/>
                <a:latin typeface="+mj-lt"/>
                <a:ea typeface="+mj-ea"/>
                <a:cs typeface="+mj-cs"/>
              </a:rPr>
              <a:t>Consumption</a:t>
            </a:r>
            <a:endParaRPr kumimoji="0" lang="sv-SE"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7" name="Rektangel 6"/>
          <p:cNvSpPr/>
          <p:nvPr/>
        </p:nvSpPr>
        <p:spPr>
          <a:xfrm>
            <a:off x="1071538" y="4995892"/>
            <a:ext cx="3071834" cy="214314"/>
          </a:xfrm>
          <a:prstGeom prst="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8"/>
          <p:cNvSpPr/>
          <p:nvPr/>
        </p:nvSpPr>
        <p:spPr>
          <a:xfrm>
            <a:off x="5429256" y="3924322"/>
            <a:ext cx="3071834" cy="1285884"/>
          </a:xfrm>
          <a:prstGeom prst="rect">
            <a:avLst/>
          </a:prstGeom>
          <a:noFill/>
          <a:ln w="571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 name="Rak pil 10"/>
          <p:cNvCxnSpPr/>
          <p:nvPr/>
        </p:nvCxnSpPr>
        <p:spPr>
          <a:xfrm flipV="1">
            <a:off x="4143372" y="3924324"/>
            <a:ext cx="1285884" cy="1071568"/>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ak pil 14"/>
          <p:cNvCxnSpPr/>
          <p:nvPr/>
        </p:nvCxnSpPr>
        <p:spPr>
          <a:xfrm>
            <a:off x="4143372" y="5210206"/>
            <a:ext cx="1285884" cy="1588"/>
          </a:xfrm>
          <a:prstGeom prst="straightConnector1">
            <a:avLst/>
          </a:prstGeom>
          <a:ln w="381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ktangel 16"/>
          <p:cNvSpPr/>
          <p:nvPr/>
        </p:nvSpPr>
        <p:spPr>
          <a:xfrm>
            <a:off x="928662" y="3852884"/>
            <a:ext cx="3429024" cy="1071570"/>
          </a:xfrm>
          <a:prstGeom prst="rect">
            <a:avLst/>
          </a:prstGeom>
          <a:noFill/>
          <a:ln w="63500">
            <a:solidFill>
              <a:srgbClr val="FF0000"/>
            </a:solidFill>
          </a:ln>
          <a:scene3d>
            <a:camera prst="orthographicFront">
              <a:rot lat="0" lon="0" rev="206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textruta 17"/>
          <p:cNvSpPr txBox="1"/>
          <p:nvPr/>
        </p:nvSpPr>
        <p:spPr>
          <a:xfrm>
            <a:off x="5143504" y="5286388"/>
            <a:ext cx="3643338" cy="1200329"/>
          </a:xfrm>
          <a:prstGeom prst="rect">
            <a:avLst/>
          </a:prstGeom>
          <a:noFill/>
        </p:spPr>
        <p:txBody>
          <a:bodyPr vert="horz" wrap="square" rtlCol="0">
            <a:spAutoFit/>
          </a:bodyPr>
          <a:lstStyle/>
          <a:p>
            <a:pPr algn="ctr"/>
            <a:r>
              <a:rPr lang="sv-SE" sz="3600" b="1" dirty="0" err="1" smtClean="0">
                <a:solidFill>
                  <a:schemeClr val="bg2">
                    <a:lumMod val="25000"/>
                  </a:schemeClr>
                </a:solidFill>
              </a:rPr>
              <a:t>Unaffected</a:t>
            </a:r>
            <a:r>
              <a:rPr lang="sv-SE" sz="3600" b="1" dirty="0" smtClean="0">
                <a:solidFill>
                  <a:schemeClr val="bg2">
                    <a:lumMod val="25000"/>
                  </a:schemeClr>
                </a:solidFill>
              </a:rPr>
              <a:t> by #</a:t>
            </a:r>
            <a:r>
              <a:rPr lang="sv-SE" sz="3600" b="1" dirty="0" err="1" smtClean="0">
                <a:solidFill>
                  <a:schemeClr val="bg2">
                    <a:lumMod val="25000"/>
                  </a:schemeClr>
                </a:solidFill>
              </a:rPr>
              <a:t>neighbors</a:t>
            </a:r>
            <a:endParaRPr lang="sv-SE" sz="2800" b="1" dirty="0">
              <a:solidFill>
                <a:schemeClr val="bg2">
                  <a:lumMod val="25000"/>
                </a:schemeClr>
              </a:solidFill>
            </a:endParaRPr>
          </a:p>
        </p:txBody>
      </p:sp>
      <p:sp>
        <p:nvSpPr>
          <p:cNvPr id="19" name="textruta 18"/>
          <p:cNvSpPr txBox="1"/>
          <p:nvPr/>
        </p:nvSpPr>
        <p:spPr>
          <a:xfrm>
            <a:off x="857224" y="5286388"/>
            <a:ext cx="3643338" cy="1200329"/>
          </a:xfrm>
          <a:prstGeom prst="rect">
            <a:avLst/>
          </a:prstGeom>
          <a:noFill/>
        </p:spPr>
        <p:txBody>
          <a:bodyPr vert="horz" wrap="square" rtlCol="0">
            <a:spAutoFit/>
          </a:bodyPr>
          <a:lstStyle/>
          <a:p>
            <a:pPr algn="ctr"/>
            <a:r>
              <a:rPr lang="sv-SE" sz="3600" b="1" dirty="0" err="1" smtClean="0">
                <a:solidFill>
                  <a:srgbClr val="FF0000"/>
                </a:solidFill>
              </a:rPr>
              <a:t>Lifetime</a:t>
            </a:r>
            <a:r>
              <a:rPr lang="sv-SE" sz="3600" b="1" dirty="0" smtClean="0">
                <a:solidFill>
                  <a:srgbClr val="FF0000"/>
                </a:solidFill>
              </a:rPr>
              <a:t> </a:t>
            </a:r>
            <a:r>
              <a:rPr lang="sv-SE" sz="3600" b="1" dirty="0" err="1" smtClean="0">
                <a:solidFill>
                  <a:srgbClr val="FF0000"/>
                </a:solidFill>
              </a:rPr>
              <a:t>depends</a:t>
            </a:r>
            <a:r>
              <a:rPr lang="sv-SE" sz="3600" b="1" dirty="0" smtClean="0">
                <a:solidFill>
                  <a:srgbClr val="FF0000"/>
                </a:solidFill>
              </a:rPr>
              <a:t> on #</a:t>
            </a:r>
            <a:r>
              <a:rPr lang="sv-SE" sz="3600" b="1" dirty="0" err="1" smtClean="0">
                <a:solidFill>
                  <a:srgbClr val="FF0000"/>
                </a:solidFill>
              </a:rPr>
              <a:t>neighbors</a:t>
            </a:r>
            <a:endParaRPr lang="sv-SE" sz="2800" b="1" dirty="0">
              <a:solidFill>
                <a:srgbClr val="FF0000"/>
              </a:solidFill>
            </a:endParaRPr>
          </a:p>
        </p:txBody>
      </p:sp>
      <p:sp>
        <p:nvSpPr>
          <p:cNvPr id="14" name="textruta 13"/>
          <p:cNvSpPr txBox="1"/>
          <p:nvPr/>
        </p:nvSpPr>
        <p:spPr>
          <a:xfrm>
            <a:off x="5786446" y="3352818"/>
            <a:ext cx="2071702" cy="584775"/>
          </a:xfrm>
          <a:prstGeom prst="rect">
            <a:avLst/>
          </a:prstGeom>
          <a:noFill/>
        </p:spPr>
        <p:txBody>
          <a:bodyPr vert="horz" wrap="square" rtlCol="0">
            <a:spAutoFit/>
          </a:bodyPr>
          <a:lstStyle/>
          <a:p>
            <a:pPr algn="r"/>
            <a:r>
              <a:rPr lang="sv-SE" sz="3200" b="1" dirty="0" err="1" smtClean="0">
                <a:solidFill>
                  <a:schemeClr val="bg2">
                    <a:lumMod val="25000"/>
                  </a:schemeClr>
                </a:solidFill>
              </a:rPr>
              <a:t>Politecast</a:t>
            </a:r>
            <a:endParaRPr lang="sv-SE" sz="3200" b="1" dirty="0" smtClean="0">
              <a:solidFill>
                <a:schemeClr val="bg2">
                  <a:lumMod val="25000"/>
                </a:schemeClr>
              </a:solidFill>
            </a:endParaRPr>
          </a:p>
        </p:txBody>
      </p:sp>
      <p:sp>
        <p:nvSpPr>
          <p:cNvPr id="16" name="textruta 15"/>
          <p:cNvSpPr txBox="1"/>
          <p:nvPr/>
        </p:nvSpPr>
        <p:spPr>
          <a:xfrm rot="831422">
            <a:off x="1603162" y="3209487"/>
            <a:ext cx="2071702" cy="584775"/>
          </a:xfrm>
          <a:prstGeom prst="rect">
            <a:avLst/>
          </a:prstGeom>
          <a:noFill/>
        </p:spPr>
        <p:txBody>
          <a:bodyPr vert="horz" wrap="square" rtlCol="0">
            <a:spAutoFit/>
          </a:bodyPr>
          <a:lstStyle/>
          <a:p>
            <a:pPr algn="r"/>
            <a:r>
              <a:rPr lang="sv-SE" sz="3200" b="1" dirty="0" err="1" smtClean="0">
                <a:solidFill>
                  <a:srgbClr val="FF0000"/>
                </a:solidFill>
              </a:rPr>
              <a:t>Broadcast</a:t>
            </a:r>
            <a:endParaRPr lang="sv-SE" sz="3200" b="1" dirty="0" smtClean="0">
              <a:solidFill>
                <a:srgbClr val="FF0000"/>
              </a:solidFill>
            </a:endParaRPr>
          </a:p>
        </p:txBody>
      </p:sp>
      <p:sp>
        <p:nvSpPr>
          <p:cNvPr id="21" name="textruta 20"/>
          <p:cNvSpPr txBox="1"/>
          <p:nvPr/>
        </p:nvSpPr>
        <p:spPr>
          <a:xfrm>
            <a:off x="214282" y="2548590"/>
            <a:ext cx="2500330" cy="523220"/>
          </a:xfrm>
          <a:prstGeom prst="rect">
            <a:avLst/>
          </a:prstGeom>
          <a:noFill/>
          <a:ln w="0">
            <a:noFill/>
          </a:ln>
        </p:spPr>
        <p:txBody>
          <a:bodyPr vert="horz" wrap="square" rtlCol="0">
            <a:spAutoFit/>
          </a:bodyPr>
          <a:lstStyle/>
          <a:p>
            <a:r>
              <a:rPr lang="sv-SE" sz="2800" b="1" dirty="0" smtClean="0">
                <a:solidFill>
                  <a:schemeClr val="bg2">
                    <a:lumMod val="25000"/>
                  </a:schemeClr>
                </a:solidFill>
              </a:rPr>
              <a:t>Energy </a:t>
            </a:r>
            <a:r>
              <a:rPr lang="sv-SE" sz="2800" b="1" dirty="0" err="1" smtClean="0">
                <a:solidFill>
                  <a:schemeClr val="bg2">
                    <a:lumMod val="25000"/>
                  </a:schemeClr>
                </a:solidFill>
              </a:rPr>
              <a:t>Cost</a:t>
            </a:r>
            <a:endParaRPr lang="sv-SE" sz="2800" b="1" dirty="0">
              <a:solidFill>
                <a:schemeClr val="bg2">
                  <a:lumMod val="25000"/>
                </a:schemeClr>
              </a:solidFill>
            </a:endParaRPr>
          </a:p>
        </p:txBody>
      </p:sp>
      <p:cxnSp>
        <p:nvCxnSpPr>
          <p:cNvPr id="22" name="Rak pil 21"/>
          <p:cNvCxnSpPr/>
          <p:nvPr/>
        </p:nvCxnSpPr>
        <p:spPr>
          <a:xfrm rot="5400000" flipH="1" flipV="1">
            <a:off x="213488" y="4143380"/>
            <a:ext cx="2001058" cy="794"/>
          </a:xfrm>
          <a:prstGeom prst="straightConnector1">
            <a:avLst/>
          </a:prstGeom>
          <a:ln w="57150">
            <a:solidFill>
              <a:schemeClr val="accent1">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28" name="textruta 27"/>
          <p:cNvSpPr txBox="1"/>
          <p:nvPr/>
        </p:nvSpPr>
        <p:spPr>
          <a:xfrm>
            <a:off x="4572000" y="2500306"/>
            <a:ext cx="2500330" cy="523220"/>
          </a:xfrm>
          <a:prstGeom prst="rect">
            <a:avLst/>
          </a:prstGeom>
          <a:noFill/>
          <a:ln w="0">
            <a:noFill/>
          </a:ln>
        </p:spPr>
        <p:txBody>
          <a:bodyPr vert="horz" wrap="square" rtlCol="0">
            <a:spAutoFit/>
          </a:bodyPr>
          <a:lstStyle/>
          <a:p>
            <a:r>
              <a:rPr lang="sv-SE" sz="2800" b="1" dirty="0" smtClean="0">
                <a:solidFill>
                  <a:schemeClr val="bg2">
                    <a:lumMod val="25000"/>
                  </a:schemeClr>
                </a:solidFill>
              </a:rPr>
              <a:t>Energy </a:t>
            </a:r>
            <a:r>
              <a:rPr lang="sv-SE" sz="2800" b="1" dirty="0" err="1" smtClean="0">
                <a:solidFill>
                  <a:schemeClr val="bg2">
                    <a:lumMod val="25000"/>
                  </a:schemeClr>
                </a:solidFill>
              </a:rPr>
              <a:t>Cost</a:t>
            </a:r>
            <a:endParaRPr lang="sv-SE" sz="2800" b="1" dirty="0">
              <a:solidFill>
                <a:schemeClr val="bg2">
                  <a:lumMod val="25000"/>
                </a:schemeClr>
              </a:solidFill>
            </a:endParaRPr>
          </a:p>
        </p:txBody>
      </p:sp>
      <p:cxnSp>
        <p:nvCxnSpPr>
          <p:cNvPr id="29" name="Rak pil 28"/>
          <p:cNvCxnSpPr/>
          <p:nvPr/>
        </p:nvCxnSpPr>
        <p:spPr>
          <a:xfrm rot="5400000" flipH="1" flipV="1">
            <a:off x="4702505" y="4083519"/>
            <a:ext cx="1881336" cy="794"/>
          </a:xfrm>
          <a:prstGeom prst="straightConnector1">
            <a:avLst/>
          </a:prstGeom>
          <a:ln w="57150">
            <a:solidFill>
              <a:schemeClr val="accent1">
                <a:lumMod val="50000"/>
              </a:schemeClr>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521668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09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10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1000"/>
                                        <p:tgtEl>
                                          <p:spTgt spid="15"/>
                                        </p:tgtEl>
                                      </p:cBhvr>
                                    </p:animEffect>
                                  </p:childTnLst>
                                </p:cTn>
                              </p:par>
                              <p:par>
                                <p:cTn id="17" presetID="1"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150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150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19" grpId="0"/>
      <p:bldP spid="14" grpId="0"/>
      <p:bldP spid="2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44</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8" name="Rubrik 1"/>
          <p:cNvSpPr txBox="1">
            <a:spLocks/>
          </p:cNvSpPr>
          <p:nvPr/>
        </p:nvSpPr>
        <p:spPr>
          <a:xfrm>
            <a:off x="714375" y="387339"/>
            <a:ext cx="7772400" cy="1470025"/>
          </a:xfrm>
          <a:prstGeom prst="rect">
            <a:avLst/>
          </a:prstGeom>
          <a:solidFill>
            <a:srgbClr val="FFFFCC"/>
          </a:solidFill>
          <a:ln w="60325" cap="rnd">
            <a:solidFill>
              <a:schemeClr val="tx1"/>
            </a:solidFill>
            <a:round/>
          </a:ln>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4400" b="1" i="0" u="none" strike="noStrike" kern="1200" cap="none" spc="0" normalizeH="0" baseline="0" noProof="0" dirty="0" smtClean="0">
                <a:ln>
                  <a:noFill/>
                </a:ln>
                <a:solidFill>
                  <a:schemeClr val="tx1"/>
                </a:solidFill>
                <a:effectLst/>
                <a:uLnTx/>
                <a:uFillTx/>
                <a:latin typeface="+mj-lt"/>
                <a:ea typeface="+mj-ea"/>
                <a:cs typeface="+mj-cs"/>
              </a:rPr>
              <a:t>Service </a:t>
            </a:r>
            <a:r>
              <a:rPr kumimoji="0" lang="sv-SE" sz="4400" b="1" i="0" u="none" strike="noStrike" kern="1200" cap="none" spc="0" normalizeH="0" baseline="0" noProof="0" dirty="0" err="1" smtClean="0">
                <a:ln>
                  <a:noFill/>
                </a:ln>
                <a:solidFill>
                  <a:schemeClr val="tx1"/>
                </a:solidFill>
                <a:effectLst/>
                <a:uLnTx/>
                <a:uFillTx/>
                <a:latin typeface="+mj-lt"/>
                <a:ea typeface="+mj-ea"/>
                <a:cs typeface="+mj-cs"/>
              </a:rPr>
              <a:t>Outage</a:t>
            </a:r>
            <a:r>
              <a:rPr kumimoji="0" lang="sv-SE" sz="4400" b="1" i="0" u="none" strike="noStrike" kern="1200" cap="none" spc="0" normalizeH="0" baseline="0" noProof="0" dirty="0" smtClean="0">
                <a:ln>
                  <a:noFill/>
                </a:ln>
                <a:solidFill>
                  <a:schemeClr val="tx1"/>
                </a:solidFill>
                <a:effectLst/>
                <a:uLnTx/>
                <a:uFillTx/>
                <a:latin typeface="+mj-lt"/>
                <a:ea typeface="+mj-ea"/>
                <a:cs typeface="+mj-cs"/>
              </a:rPr>
              <a:t> - </a:t>
            </a:r>
            <a:r>
              <a:rPr kumimoji="0" lang="sv-SE" sz="4400" b="1" i="0" u="none" strike="noStrike" kern="1200" cap="none" spc="0" normalizeH="0" baseline="0" noProof="0" dirty="0" err="1" smtClean="0">
                <a:ln>
                  <a:noFill/>
                </a:ln>
                <a:solidFill>
                  <a:schemeClr val="tx1"/>
                </a:solidFill>
                <a:effectLst/>
                <a:uLnTx/>
                <a:uFillTx/>
                <a:latin typeface="+mj-lt"/>
                <a:ea typeface="+mj-ea"/>
                <a:cs typeface="+mj-cs"/>
              </a:rPr>
              <a:t>Congestion</a:t>
            </a:r>
            <a:endParaRPr kumimoji="0" lang="sv-SE"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15" name="textruta 14"/>
          <p:cNvSpPr txBox="1"/>
          <p:nvPr/>
        </p:nvSpPr>
        <p:spPr>
          <a:xfrm>
            <a:off x="7356475" y="5162924"/>
            <a:ext cx="1169998" cy="584776"/>
          </a:xfrm>
          <a:prstGeom prst="rect">
            <a:avLst/>
          </a:prstGeom>
          <a:noFill/>
        </p:spPr>
        <p:txBody>
          <a:bodyPr vert="horz" wrap="square" rtlCol="0">
            <a:spAutoFit/>
          </a:bodyPr>
          <a:lstStyle/>
          <a:p>
            <a:pPr algn="r"/>
            <a:r>
              <a:rPr lang="sv-SE" sz="3200" b="1" dirty="0" err="1" smtClean="0">
                <a:solidFill>
                  <a:schemeClr val="bg2">
                    <a:lumMod val="25000"/>
                  </a:schemeClr>
                </a:solidFill>
              </a:rPr>
              <a:t>node</a:t>
            </a:r>
            <a:endParaRPr lang="sv-SE" sz="3200" b="1" dirty="0">
              <a:solidFill>
                <a:schemeClr val="bg2">
                  <a:lumMod val="25000"/>
                </a:schemeClr>
              </a:solidFill>
            </a:endParaRPr>
          </a:p>
        </p:txBody>
      </p:sp>
      <p:pic>
        <p:nvPicPr>
          <p:cNvPr id="2" name="Picture 1" descr="Lega-zeroTx-seconds-tics.pdf"/>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2646211" y="1629141"/>
            <a:ext cx="3869801" cy="5514192"/>
          </a:xfrm>
          <a:prstGeom prst="rect">
            <a:avLst/>
          </a:prstGeom>
        </p:spPr>
      </p:pic>
      <p:cxnSp>
        <p:nvCxnSpPr>
          <p:cNvPr id="12" name="Rak pil 11"/>
          <p:cNvCxnSpPr/>
          <p:nvPr/>
        </p:nvCxnSpPr>
        <p:spPr>
          <a:xfrm flipH="1" flipV="1">
            <a:off x="2628894" y="5521340"/>
            <a:ext cx="4876806" cy="1589"/>
          </a:xfrm>
          <a:prstGeom prst="straightConnector1">
            <a:avLst/>
          </a:prstGeom>
          <a:ln w="63500">
            <a:solidFill>
              <a:schemeClr val="accent3">
                <a:lumMod val="50000"/>
              </a:schemeClr>
            </a:solidFill>
            <a:headEnd type="triangle"/>
            <a:tailEnd type="none"/>
          </a:ln>
        </p:spPr>
        <p:style>
          <a:lnRef idx="2">
            <a:schemeClr val="accent2"/>
          </a:lnRef>
          <a:fillRef idx="0">
            <a:schemeClr val="accent2"/>
          </a:fillRef>
          <a:effectRef idx="1">
            <a:schemeClr val="accent2"/>
          </a:effectRef>
          <a:fontRef idx="minor">
            <a:schemeClr val="tx1"/>
          </a:fontRef>
        </p:style>
      </p:cxnSp>
      <p:cxnSp>
        <p:nvCxnSpPr>
          <p:cNvPr id="20" name="Rak pil 19"/>
          <p:cNvCxnSpPr/>
          <p:nvPr/>
        </p:nvCxnSpPr>
        <p:spPr>
          <a:xfrm rot="5400000" flipH="1" flipV="1">
            <a:off x="1127894" y="4021937"/>
            <a:ext cx="3000396" cy="1588"/>
          </a:xfrm>
          <a:prstGeom prst="straightConnector1">
            <a:avLst/>
          </a:prstGeom>
          <a:ln w="76200">
            <a:solidFill>
              <a:schemeClr val="accent1">
                <a:lumMod val="50000"/>
              </a:schemeClr>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444493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tshållare för bildnummer 3"/>
          <p:cNvSpPr>
            <a:spLocks noGrp="1"/>
          </p:cNvSpPr>
          <p:nvPr>
            <p:ph type="sldNum" sz="quarter" idx="12"/>
          </p:nvPr>
        </p:nvSpPr>
        <p:spPr/>
        <p:txBody>
          <a:bodyPr/>
          <a:lstStyle/>
          <a:p>
            <a:pPr>
              <a:defRPr/>
            </a:pPr>
            <a:fld id="{8A643199-BC4E-4B36-B16F-2A2FC80E7FDD}" type="slidenum">
              <a:rPr lang="sv-SE"/>
              <a:pPr>
                <a:defRPr/>
              </a:pPr>
              <a:t>45</a:t>
            </a:fld>
            <a:endParaRPr lang="sv-SE"/>
          </a:p>
        </p:txBody>
      </p:sp>
      <p:cxnSp>
        <p:nvCxnSpPr>
          <p:cNvPr id="5" name="Rak 4"/>
          <p:cNvCxnSpPr/>
          <p:nvPr/>
        </p:nvCxnSpPr>
        <p:spPr>
          <a:xfrm>
            <a:off x="285750" y="6357938"/>
            <a:ext cx="8572500" cy="1587"/>
          </a:xfrm>
          <a:prstGeom prst="line">
            <a:avLst/>
          </a:prstGeom>
        </p:spPr>
        <p:style>
          <a:lnRef idx="1">
            <a:schemeClr val="accent1"/>
          </a:lnRef>
          <a:fillRef idx="0">
            <a:schemeClr val="accent1"/>
          </a:fillRef>
          <a:effectRef idx="0">
            <a:schemeClr val="accent1"/>
          </a:effectRef>
          <a:fontRef idx="minor">
            <a:schemeClr val="tx1"/>
          </a:fontRef>
        </p:style>
      </p:cxnSp>
      <p:sp>
        <p:nvSpPr>
          <p:cNvPr id="8" name="Rubrik 1"/>
          <p:cNvSpPr txBox="1">
            <a:spLocks/>
          </p:cNvSpPr>
          <p:nvPr/>
        </p:nvSpPr>
        <p:spPr>
          <a:xfrm>
            <a:off x="714375" y="387339"/>
            <a:ext cx="7772400" cy="1470025"/>
          </a:xfrm>
          <a:prstGeom prst="rect">
            <a:avLst/>
          </a:prstGeom>
          <a:solidFill>
            <a:srgbClr val="FFFFCC"/>
          </a:solidFill>
          <a:ln w="60325" cap="rnd">
            <a:solidFill>
              <a:schemeClr val="tx1"/>
            </a:solidFill>
            <a:round/>
          </a:ln>
          <a:effectLst>
            <a:outerShdw blurRad="50800" dist="38100" dir="2700000" algn="tl" rotWithShape="0">
              <a:prstClr val="black">
                <a:alpha val="40000"/>
              </a:prstClr>
            </a:outerShdw>
          </a:effectLst>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sv-SE" sz="4400" b="1" i="0" u="none" strike="noStrike" kern="1200" cap="none" spc="0" normalizeH="0" baseline="0" noProof="0" dirty="0" err="1" smtClean="0">
                <a:ln>
                  <a:noFill/>
                </a:ln>
                <a:solidFill>
                  <a:schemeClr val="tx1"/>
                </a:solidFill>
                <a:effectLst/>
                <a:uLnTx/>
                <a:uFillTx/>
                <a:latin typeface="+mj-lt"/>
                <a:ea typeface="+mj-ea"/>
                <a:cs typeface="+mj-cs"/>
              </a:rPr>
              <a:t>Conclusion</a:t>
            </a:r>
            <a:endParaRPr kumimoji="0" lang="sv-SE" sz="4400" b="1"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3" name="TextBox 2"/>
          <p:cNvSpPr txBox="1"/>
          <p:nvPr/>
        </p:nvSpPr>
        <p:spPr>
          <a:xfrm>
            <a:off x="714375" y="2201333"/>
            <a:ext cx="7650692" cy="3046988"/>
          </a:xfrm>
          <a:prstGeom prst="rect">
            <a:avLst/>
          </a:prstGeom>
          <a:noFill/>
        </p:spPr>
        <p:txBody>
          <a:bodyPr wrap="square" rtlCol="0">
            <a:spAutoFit/>
          </a:bodyPr>
          <a:lstStyle/>
          <a:p>
            <a:pPr marL="285750" indent="-285750">
              <a:buFont typeface="Arial"/>
              <a:buChar char="•"/>
            </a:pPr>
            <a:r>
              <a:rPr lang="en-US" sz="3200" dirty="0" smtClean="0"/>
              <a:t>Assumes disinterest</a:t>
            </a:r>
          </a:p>
          <a:p>
            <a:pPr marL="285750" indent="-285750">
              <a:buFont typeface="Arial"/>
              <a:buChar char="•"/>
            </a:pPr>
            <a:r>
              <a:rPr lang="en-US" sz="3200" dirty="0" smtClean="0"/>
              <a:t>Single </a:t>
            </a:r>
            <a:r>
              <a:rPr lang="en-US" sz="3200" dirty="0" err="1" smtClean="0"/>
              <a:t>tx</a:t>
            </a:r>
            <a:r>
              <a:rPr lang="en-US" sz="3200" dirty="0" smtClean="0"/>
              <a:t>, listen</a:t>
            </a:r>
          </a:p>
          <a:p>
            <a:pPr marL="285750" indent="-285750">
              <a:buFont typeface="Arial"/>
              <a:buChar char="•"/>
            </a:pPr>
            <a:r>
              <a:rPr lang="en-US" sz="3200" dirty="0" smtClean="0"/>
              <a:t>Leverages application knowledge (timers, sensor data) -&gt; listen policy</a:t>
            </a:r>
          </a:p>
          <a:p>
            <a:pPr marL="285750" indent="-285750">
              <a:buFont typeface="Arial"/>
              <a:buChar char="•"/>
            </a:pPr>
            <a:r>
              <a:rPr lang="en-US" sz="3200" dirty="0" smtClean="0"/>
              <a:t>Addition in designers toolbox</a:t>
            </a:r>
          </a:p>
          <a:p>
            <a:pPr marL="285750" indent="-285750">
              <a:buFont typeface="Arial"/>
              <a:buChar char="•"/>
            </a:pPr>
            <a:r>
              <a:rPr lang="en-US" sz="3200" dirty="0" smtClean="0"/>
              <a:t>Suitable for some types of traffic</a:t>
            </a:r>
          </a:p>
        </p:txBody>
      </p:sp>
    </p:spTree>
    <p:extLst>
      <p:ext uri="{BB962C8B-B14F-4D97-AF65-F5344CB8AC3E}">
        <p14:creationId xmlns:p14="http://schemas.microsoft.com/office/powerpoint/2010/main" val="15588618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24056" y="5428129"/>
            <a:ext cx="7770813" cy="1429871"/>
          </a:xfrm>
          <a:prstGeom prst="rect">
            <a:avLst/>
          </a:prstGeom>
        </p:spPr>
        <p:txBody>
          <a:bodyPr vert="horz" lIns="91440" tIns="45720" rIns="91440" bIns="45720" rtlCol="0" anchor="ctr" anchorCtr="0">
            <a:normAutofit/>
          </a:bodyPr>
          <a:lstStyle>
            <a:lvl1pPr algn="ctr" defTabSz="914400" rtl="0" eaLnBrk="1" latinLnBrk="0" hangingPunct="1">
              <a:spcBef>
                <a:spcPct val="0"/>
              </a:spcBef>
              <a:buNone/>
              <a:defRPr sz="4800" kern="1200">
                <a:solidFill>
                  <a:schemeClr val="tx1"/>
                </a:solidFill>
                <a:effectLst>
                  <a:outerShdw blurRad="50800" dist="50800" dir="5400000" sx="101000" sy="101000" algn="t" rotWithShape="0">
                    <a:prstClr val="black">
                      <a:alpha val="40000"/>
                    </a:prstClr>
                  </a:outerShdw>
                </a:effectLst>
                <a:latin typeface="+mj-lt"/>
                <a:ea typeface="+mj-ea"/>
                <a:cs typeface="+mj-cs"/>
              </a:defRPr>
            </a:lvl1pPr>
          </a:lstStyle>
          <a:p>
            <a:pPr algn="l"/>
            <a:r>
              <a:rPr lang="en-US" dirty="0" smtClean="0"/>
              <a:t>Inspirational Bits</a:t>
            </a:r>
            <a:endParaRPr lang="en-US" dirty="0"/>
          </a:p>
        </p:txBody>
      </p:sp>
      <p:pic>
        <p:nvPicPr>
          <p:cNvPr id="9" name="Picture 8" descr="20110412-_MG_7944.jpg"/>
          <p:cNvPicPr>
            <a:picLocks noChangeAspect="1"/>
          </p:cNvPicPr>
          <p:nvPr/>
        </p:nvPicPr>
        <p:blipFill rotWithShape="1">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742082" y="1327008"/>
            <a:ext cx="3867381" cy="3730127"/>
          </a:xfrm>
          <a:prstGeom prst="rect">
            <a:avLst/>
          </a:prstGeom>
        </p:spPr>
      </p:pic>
      <p:pic>
        <p:nvPicPr>
          <p:cNvPr id="10" name="Picture 9" descr="20110412-_MG_7956.jpg"/>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66023" y="1327008"/>
            <a:ext cx="3367900" cy="3730127"/>
          </a:xfrm>
          <a:prstGeom prst="rect">
            <a:avLst/>
          </a:prstGeom>
        </p:spPr>
      </p:pic>
    </p:spTree>
    <p:extLst>
      <p:ext uri="{BB962C8B-B14F-4D97-AF65-F5344CB8AC3E}">
        <p14:creationId xmlns:p14="http://schemas.microsoft.com/office/powerpoint/2010/main" val="9859317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400" dirty="0" err="1" smtClean="0"/>
              <a:t>Politecast</a:t>
            </a:r>
            <a:r>
              <a:rPr lang="en-US" sz="2400" dirty="0" smtClean="0"/>
              <a:t> </a:t>
            </a:r>
            <a:r>
              <a:rPr lang="en-US" sz="2400" dirty="0"/>
              <a:t>- a new programming primitive for Wireless Sensor </a:t>
            </a:r>
            <a:r>
              <a:rPr lang="en-US" sz="2400" dirty="0" smtClean="0"/>
              <a:t>Networks [</a:t>
            </a:r>
            <a:r>
              <a:rPr lang="en-US" sz="2400" dirty="0"/>
              <a:t>MSc thesis, KTH Sweden] - Marcus </a:t>
            </a:r>
            <a:r>
              <a:rPr lang="en-US" sz="2400" dirty="0" err="1"/>
              <a:t>Lundén</a:t>
            </a:r>
            <a:endParaRPr lang="en-US" sz="2400" dirty="0"/>
          </a:p>
          <a:p>
            <a:r>
              <a:rPr lang="en-US" sz="2400" dirty="0" smtClean="0"/>
              <a:t>The </a:t>
            </a:r>
            <a:r>
              <a:rPr lang="en-US" sz="2400" dirty="0" err="1"/>
              <a:t>Lega</a:t>
            </a:r>
            <a:r>
              <a:rPr lang="en-US" sz="2400" dirty="0"/>
              <a:t> - a device for leaving and finding tactile </a:t>
            </a:r>
            <a:r>
              <a:rPr lang="en-US" sz="2400" dirty="0" smtClean="0"/>
              <a:t>traces [</a:t>
            </a:r>
            <a:r>
              <a:rPr lang="en-US" sz="2400" dirty="0"/>
              <a:t>TEI 2011, Portugal] - </a:t>
            </a:r>
            <a:r>
              <a:rPr lang="en-US" sz="2400" dirty="0" err="1"/>
              <a:t>Jarmo</a:t>
            </a:r>
            <a:r>
              <a:rPr lang="en-US" sz="2400" dirty="0"/>
              <a:t> </a:t>
            </a:r>
            <a:r>
              <a:rPr lang="en-US" sz="2400" dirty="0" err="1"/>
              <a:t>Laaksolahti</a:t>
            </a:r>
            <a:r>
              <a:rPr lang="en-US" sz="2400" dirty="0"/>
              <a:t>, </a:t>
            </a:r>
            <a:r>
              <a:rPr lang="en-US" sz="2400" dirty="0" err="1"/>
              <a:t>Jakob</a:t>
            </a:r>
            <a:r>
              <a:rPr lang="en-US" sz="2400" dirty="0"/>
              <a:t> </a:t>
            </a:r>
            <a:r>
              <a:rPr lang="en-US" sz="2400" dirty="0" err="1"/>
              <a:t>Tholander</a:t>
            </a:r>
            <a:r>
              <a:rPr lang="en-US" sz="2400" dirty="0"/>
              <a:t>, Marcus </a:t>
            </a:r>
            <a:r>
              <a:rPr lang="en-US" sz="2400" dirty="0" err="1"/>
              <a:t>Lundén</a:t>
            </a:r>
            <a:r>
              <a:rPr lang="en-US" sz="2400" dirty="0"/>
              <a:t>, </a:t>
            </a:r>
            <a:r>
              <a:rPr lang="en-US" sz="2400" dirty="0" err="1"/>
              <a:t>Jordi</a:t>
            </a:r>
            <a:r>
              <a:rPr lang="en-US" sz="2400" dirty="0"/>
              <a:t> </a:t>
            </a:r>
            <a:r>
              <a:rPr lang="en-US" sz="2400" dirty="0" err="1"/>
              <a:t>Solsona</a:t>
            </a:r>
            <a:r>
              <a:rPr lang="en-US" sz="2400" dirty="0"/>
              <a:t> </a:t>
            </a:r>
            <a:r>
              <a:rPr lang="en-US" sz="2400" dirty="0" err="1"/>
              <a:t>Belenguer</a:t>
            </a:r>
            <a:r>
              <a:rPr lang="en-US" sz="2400" dirty="0"/>
              <a:t>, Anna </a:t>
            </a:r>
            <a:r>
              <a:rPr lang="en-US" sz="2400" dirty="0" err="1"/>
              <a:t>Karlsson</a:t>
            </a:r>
            <a:r>
              <a:rPr lang="en-US" sz="2400" dirty="0"/>
              <a:t>, </a:t>
            </a:r>
            <a:r>
              <a:rPr lang="en-US" sz="2400" dirty="0" err="1"/>
              <a:t>Tove</a:t>
            </a:r>
            <a:r>
              <a:rPr lang="en-US" sz="2400" dirty="0"/>
              <a:t> </a:t>
            </a:r>
            <a:r>
              <a:rPr lang="en-US" sz="2400" dirty="0" err="1"/>
              <a:t>Jaensson</a:t>
            </a:r>
            <a:endParaRPr lang="en-US" sz="2400" dirty="0"/>
          </a:p>
          <a:p>
            <a:r>
              <a:rPr lang="en-US" sz="2400" dirty="0" smtClean="0"/>
              <a:t>The </a:t>
            </a:r>
            <a:r>
              <a:rPr lang="en-US" sz="2400" dirty="0" err="1"/>
              <a:t>Politecast</a:t>
            </a:r>
            <a:r>
              <a:rPr lang="en-US" sz="2400" dirty="0"/>
              <a:t> Communication Primitive for Low-power </a:t>
            </a:r>
            <a:r>
              <a:rPr lang="en-US" sz="2400" dirty="0" smtClean="0"/>
              <a:t>Wireless  [</a:t>
            </a:r>
            <a:r>
              <a:rPr lang="en-US" sz="2400" dirty="0"/>
              <a:t>ACM CCR 2011-04] - Marcus </a:t>
            </a:r>
            <a:r>
              <a:rPr lang="en-US" sz="2400" dirty="0" err="1"/>
              <a:t>Lundén</a:t>
            </a:r>
            <a:r>
              <a:rPr lang="en-US" sz="2400" dirty="0"/>
              <a:t> and Adam </a:t>
            </a:r>
            <a:r>
              <a:rPr lang="en-US" sz="2400" dirty="0" err="1"/>
              <a:t>Dunkel</a:t>
            </a:r>
            <a:endParaRPr lang="en-US" sz="2400" dirty="0"/>
          </a:p>
        </p:txBody>
      </p:sp>
    </p:spTree>
    <p:extLst>
      <p:ext uri="{BB962C8B-B14F-4D97-AF65-F5344CB8AC3E}">
        <p14:creationId xmlns:p14="http://schemas.microsoft.com/office/powerpoint/2010/main" val="10065057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9952" y="542218"/>
            <a:ext cx="7832575" cy="5850257"/>
          </a:xfrm>
          <a:prstGeom prst="rect">
            <a:avLst/>
          </a:prstGeom>
        </p:spPr>
      </p:pic>
    </p:spTree>
    <p:extLst>
      <p:ext uri="{BB962C8B-B14F-4D97-AF65-F5344CB8AC3E}">
        <p14:creationId xmlns:p14="http://schemas.microsoft.com/office/powerpoint/2010/main" val="6533439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a:ext>
            </a:extLst>
          </a:blip>
          <a:srcRect/>
          <a:stretch>
            <a:fillRect/>
          </a:stretch>
        </p:blipFill>
        <p:spPr>
          <a:xfrm>
            <a:off x="685800" y="1098619"/>
            <a:ext cx="7770813" cy="4257022"/>
          </a:xfrm>
        </p:spPr>
      </p:pic>
      <p:sp>
        <p:nvSpPr>
          <p:cNvPr id="5" name="&quot;No&quot; Symbol 4"/>
          <p:cNvSpPr/>
          <p:nvPr/>
        </p:nvSpPr>
        <p:spPr>
          <a:xfrm>
            <a:off x="1141665" y="214034"/>
            <a:ext cx="6692994" cy="6164174"/>
          </a:xfrm>
          <a:prstGeom prst="noSmoking">
            <a:avLst>
              <a:gd name="adj" fmla="val 7755"/>
            </a:avLst>
          </a:prstGeom>
          <a:solidFill>
            <a:srgbClr val="FF0000"/>
          </a:solidFill>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968449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2390826" y="546713"/>
            <a:ext cx="4083902" cy="5661773"/>
          </a:xfrm>
          <a:prstGeom prst="rect">
            <a:avLst/>
          </a:prstGeom>
        </p:spPr>
      </p:pic>
    </p:spTree>
    <p:extLst>
      <p:ext uri="{BB962C8B-B14F-4D97-AF65-F5344CB8AC3E}">
        <p14:creationId xmlns:p14="http://schemas.microsoft.com/office/powerpoint/2010/main" val="11849339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107432" y="487811"/>
            <a:ext cx="6740754" cy="5895702"/>
          </a:xfrm>
          <a:prstGeom prst="rect">
            <a:avLst/>
          </a:prstGeom>
        </p:spPr>
      </p:pic>
    </p:spTree>
    <p:extLst>
      <p:ext uri="{BB962C8B-B14F-4D97-AF65-F5344CB8AC3E}">
        <p14:creationId xmlns:p14="http://schemas.microsoft.com/office/powerpoint/2010/main" val="394063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004524" y="1151922"/>
            <a:ext cx="6555796" cy="4699142"/>
          </a:xfrm>
          <a:prstGeom prst="rect">
            <a:avLst/>
          </a:prstGeom>
        </p:spPr>
      </p:pic>
    </p:spTree>
    <p:extLst>
      <p:ext uri="{BB962C8B-B14F-4D97-AF65-F5344CB8AC3E}">
        <p14:creationId xmlns:p14="http://schemas.microsoft.com/office/powerpoint/2010/main" val="140508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1086</TotalTime>
  <Words>2153</Words>
  <Application>Microsoft Office PowerPoint</Application>
  <PresentationFormat>On-screen Show (4:3)</PresentationFormat>
  <Paragraphs>323</Paragraphs>
  <Slides>47</Slides>
  <Notes>42</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Politecast, and more</vt:lpstr>
      <vt:lpstr>Stockholm</vt:lpstr>
      <vt:lpstr>Stockholm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vt:lpstr>
      <vt:lpstr>MAC @ WSN</vt:lpstr>
      <vt:lpstr>Hot Research Area</vt:lpstr>
      <vt:lpstr>S-MAC (TDMA)</vt:lpstr>
      <vt:lpstr>X-MAC (LPL)</vt:lpstr>
      <vt:lpstr>ContikiMAC (LPL)</vt:lpstr>
      <vt:lpstr>RI-MAC (LPP)</vt:lpstr>
      <vt:lpstr>Broadcast</vt:lpstr>
      <vt:lpstr>S-MAC (TDMA)</vt:lpstr>
      <vt:lpstr>X-MAC (LPL)</vt:lpstr>
      <vt:lpstr>ContikiMAC (LPL)</vt:lpstr>
      <vt:lpstr>RI-MAC (LPP)</vt:lpstr>
      <vt:lpstr>Motivating Example</vt:lpstr>
      <vt:lpstr>Lega</vt:lpstr>
      <vt:lpstr>Lega</vt:lpstr>
      <vt:lpstr>Lega @ Liljevalchs</vt:lpstr>
      <vt:lpstr>Lega Infrastructure</vt:lpstr>
      <vt:lpstr>Lega Infrastructure</vt:lpstr>
      <vt:lpstr>Infrastructure Deployment</vt:lpstr>
      <vt:lpstr>Problems</vt:lpstr>
      <vt:lpstr>Problem 1 - Congestion</vt:lpstr>
      <vt:lpstr>Problem 2 – Overhearing Costs</vt:lpstr>
      <vt:lpstr>Problem 3 – Biased Effort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NIL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Placeholder</dc:title>
  <dc:creator>M L</dc:creator>
  <cp:lastModifiedBy>marcus</cp:lastModifiedBy>
  <cp:revision>53</cp:revision>
  <dcterms:created xsi:type="dcterms:W3CDTF">2012-02-23T06:56:39Z</dcterms:created>
  <dcterms:modified xsi:type="dcterms:W3CDTF">2013-10-14T13:05:18Z</dcterms:modified>
</cp:coreProperties>
</file>